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26"/>
  </p:notesMasterIdLst>
  <p:sldIdLst>
    <p:sldId id="256" r:id="rId2"/>
    <p:sldId id="258" r:id="rId3"/>
    <p:sldId id="285" r:id="rId4"/>
    <p:sldId id="286" r:id="rId5"/>
    <p:sldId id="289" r:id="rId6"/>
    <p:sldId id="279" r:id="rId7"/>
    <p:sldId id="281" r:id="rId8"/>
    <p:sldId id="287" r:id="rId9"/>
    <p:sldId id="288" r:id="rId10"/>
    <p:sldId id="291" r:id="rId11"/>
    <p:sldId id="292" r:id="rId12"/>
    <p:sldId id="283" r:id="rId13"/>
    <p:sldId id="293" r:id="rId14"/>
    <p:sldId id="296" r:id="rId15"/>
    <p:sldId id="297" r:id="rId16"/>
    <p:sldId id="298" r:id="rId17"/>
    <p:sldId id="305" r:id="rId18"/>
    <p:sldId id="299" r:id="rId19"/>
    <p:sldId id="300" r:id="rId20"/>
    <p:sldId id="301" r:id="rId21"/>
    <p:sldId id="302" r:id="rId22"/>
    <p:sldId id="303" r:id="rId23"/>
    <p:sldId id="282" r:id="rId24"/>
    <p:sldId id="304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89">
          <p15:clr>
            <a:srgbClr val="A4A3A4"/>
          </p15:clr>
        </p15:guide>
        <p15:guide id="2" orient="horz" pos="3199">
          <p15:clr>
            <a:srgbClr val="A4A3A4"/>
          </p15:clr>
        </p15:guide>
        <p15:guide id="3" orient="horz" pos="470">
          <p15:clr>
            <a:srgbClr val="A4A3A4"/>
          </p15:clr>
        </p15:guide>
        <p15:guide id="4" orient="horz" pos="3299">
          <p15:clr>
            <a:srgbClr val="A4A3A4"/>
          </p15:clr>
        </p15:guide>
        <p15:guide id="5" orient="horz" pos="2629">
          <p15:clr>
            <a:srgbClr val="A4A3A4"/>
          </p15:clr>
        </p15:guide>
        <p15:guide id="6" pos="6257">
          <p15:clr>
            <a:srgbClr val="A4A3A4"/>
          </p15:clr>
        </p15:guide>
        <p15:guide id="7" pos="141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 HyeonWoo" initials="LH" lastIdx="1" clrIdx="0"/>
  <p:cmAuthor id="2" name="MASTER" initials="M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36" autoAdjust="0"/>
    <p:restoredTop sz="82500" autoAdjust="0"/>
  </p:normalViewPr>
  <p:slideViewPr>
    <p:cSldViewPr snapToGrid="0">
      <p:cViewPr varScale="1">
        <p:scale>
          <a:sx n="66" d="100"/>
          <a:sy n="66" d="100"/>
        </p:scale>
        <p:origin x="480" y="72"/>
      </p:cViewPr>
      <p:guideLst>
        <p:guide orient="horz" pos="3489"/>
        <p:guide orient="horz" pos="3199"/>
        <p:guide orient="horz" pos="470"/>
        <p:guide orient="horz" pos="3299"/>
        <p:guide orient="horz" pos="2629"/>
        <p:guide pos="6257"/>
        <p:guide pos="141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870"/>
    </p:cViewPr>
  </p:sorter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BB3719D4-80B4-42E7-AC81-374EB3F7CDCC}" type="datetime1">
              <a:rPr lang="ko-KR" altLang="en-US"/>
              <a:pPr lvl="0">
                <a:defRPr/>
              </a:pPr>
              <a:t>2022-05-10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88F6EEA-5428-4D65-9868-5867F68C3D1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8F6EEA-5428-4D65-9868-5867F68C3D1F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8F6EEA-5428-4D65-9868-5867F68C3D1F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8F6EEA-5428-4D65-9868-5867F68C3D1F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8F6EEA-5428-4D65-9868-5867F68C3D1F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293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540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476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575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506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970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12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513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489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259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023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2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E741D-E11E-4CA6-821E-CF60B1D67E7F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404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login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gif"/><Relationship Id="rId4" Type="http://schemas.openxmlformats.org/officeDocument/2006/relationships/image" Target="../media/image58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aderain765/Study_PP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28404" y="2413337"/>
            <a:ext cx="8535190" cy="1004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6000"/>
              <a:t>디스코드로 공부하기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2257" y="5010968"/>
            <a:ext cx="6547485" cy="902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슬라이드 모드</a:t>
            </a:r>
            <a:r>
              <a:rPr lang="en-US" altLang="ko-KR"/>
              <a:t>(f5)</a:t>
            </a:r>
            <a:r>
              <a:rPr lang="ko-KR" altLang="en-US"/>
              <a:t>로 보세요</a:t>
            </a:r>
          </a:p>
          <a:p>
            <a:pPr algn="ctr">
              <a:defRPr/>
            </a:pPr>
            <a:endParaRPr lang="ko-KR" altLang="en-US"/>
          </a:p>
          <a:p>
            <a:pPr algn="ctr">
              <a:defRPr/>
            </a:pPr>
            <a:r>
              <a:rPr lang="ko-KR" altLang="en-US"/>
              <a:t>다들 폰으로 보길레</a:t>
            </a:r>
            <a:r>
              <a:rPr lang="en-US" altLang="ko-KR"/>
              <a:t>,</a:t>
            </a:r>
            <a:r>
              <a:rPr lang="ko-KR" altLang="en-US"/>
              <a:t> 가독성을 높혀봤습니다</a:t>
            </a:r>
            <a:r>
              <a:rPr lang="en-US" altLang="ko-KR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892454" y="66675"/>
            <a:ext cx="12423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/>
              <a:t>1.0.1v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61167" y="5240950"/>
            <a:ext cx="9469666" cy="1043644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defRPr/>
            </a:pPr>
            <a:r>
              <a:rPr lang="ko-KR" altLang="en-US" sz="2400">
                <a:solidFill>
                  <a:schemeClr val="tx1"/>
                </a:solidFill>
              </a:rPr>
              <a:t>여기서는 코딩관련 자료를 보내고 받기편한 기능을 제공하는 </a:t>
            </a:r>
          </a:p>
          <a:p>
            <a:pPr algn="ctr">
              <a:lnSpc>
                <a:spcPct val="130000"/>
              </a:lnSpc>
              <a:spcBef>
                <a:spcPts val="0"/>
              </a:spcBef>
              <a:defRPr/>
            </a:pPr>
            <a:r>
              <a:rPr lang="ko-KR" altLang="en-US" sz="2400" b="1">
                <a:solidFill>
                  <a:schemeClr val="tx1"/>
                </a:solidFill>
              </a:rPr>
              <a:t>신세대 메신저</a:t>
            </a:r>
            <a:r>
              <a:rPr lang="ko-KR" altLang="en-US" sz="2400">
                <a:solidFill>
                  <a:schemeClr val="tx1"/>
                </a:solidFill>
              </a:rPr>
              <a:t>를 사용하는게 좋습니다</a:t>
            </a:r>
            <a:r>
              <a:rPr lang="en-US" altLang="ko-KR" sz="24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75729" y="393437"/>
            <a:ext cx="906642" cy="3595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>
                <a:solidFill>
                  <a:srgbClr val="FFFFFF"/>
                </a:solidFill>
              </a:rPr>
              <a:t>쉰세대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68005" y="393436"/>
            <a:ext cx="904837" cy="36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신세대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37562" y="752979"/>
            <a:ext cx="2654436" cy="28385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29050" y="2061460"/>
            <a:ext cx="2724150" cy="30246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32962" y="1632669"/>
            <a:ext cx="675800" cy="366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>
                <a:solidFill>
                  <a:srgbClr val="FFD700"/>
                </a:solidFill>
                <a:effectLst>
                  <a:glow rad="190500">
                    <a:schemeClr val="accent4">
                      <a:satMod val="175000"/>
                      <a:alpha val="50000"/>
                    </a:schemeClr>
                  </a:glow>
                </a:effectLst>
              </a:rPr>
              <a:t>쉰내</a:t>
            </a:r>
            <a:endParaRPr lang="ko-KR" altLang="en-US" b="1">
              <a:solidFill>
                <a:srgbClr val="FFD7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0330" y="1175778"/>
            <a:ext cx="675800" cy="366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>
                <a:solidFill>
                  <a:srgbClr val="FFD700"/>
                </a:solidFill>
                <a:effectLst>
                  <a:glow rad="190500">
                    <a:schemeClr val="accent4">
                      <a:satMod val="175000"/>
                      <a:alpha val="50000"/>
                    </a:schemeClr>
                  </a:glow>
                </a:effectLst>
              </a:rPr>
              <a:t>쉰내</a:t>
            </a:r>
            <a:endParaRPr lang="ko-KR" altLang="en-US" b="1">
              <a:solidFill>
                <a:srgbClr val="FFD7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53250" y="4451449"/>
            <a:ext cx="675800" cy="366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>
                <a:solidFill>
                  <a:srgbClr val="FFD700"/>
                </a:solidFill>
                <a:effectLst>
                  <a:glow rad="190500">
                    <a:schemeClr val="accent4">
                      <a:satMod val="175000"/>
                      <a:alpha val="50000"/>
                    </a:schemeClr>
                  </a:glow>
                </a:effectLst>
              </a:rPr>
              <a:t>쉰내</a:t>
            </a:r>
            <a:endParaRPr lang="ko-KR" altLang="en-US" b="1">
              <a:solidFill>
                <a:srgbClr val="FFD700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48644" y="3396719"/>
            <a:ext cx="3345365" cy="168935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70723" y="752978"/>
            <a:ext cx="3301206" cy="1595185"/>
          </a:xfrm>
          <a:prstGeom prst="roundRect">
            <a:avLst>
              <a:gd name="adj" fmla="val 16667"/>
            </a:avLst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68739" y="2379816"/>
            <a:ext cx="3305175" cy="986185"/>
          </a:xfrm>
          <a:prstGeom prst="roundRect">
            <a:avLst>
              <a:gd name="adj" fmla="val 16667"/>
            </a:avLst>
          </a:prstGeom>
        </p:spPr>
      </p:pic>
      <p:sp>
        <p:nvSpPr>
          <p:cNvPr id="17" name="TextBox 16"/>
          <p:cNvSpPr txBox="1"/>
          <p:nvPr/>
        </p:nvSpPr>
        <p:spPr>
          <a:xfrm>
            <a:off x="343274" y="3663866"/>
            <a:ext cx="1910715" cy="5127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1400">
                <a:solidFill>
                  <a:srgbClr val="808080"/>
                </a:solidFill>
              </a:rPr>
              <a:t>스카이프는 나가있어</a:t>
            </a:r>
          </a:p>
          <a:p>
            <a:pPr algn="r">
              <a:defRPr/>
            </a:pPr>
            <a:r>
              <a:rPr lang="ko-KR" altLang="en-US" sz="1400">
                <a:solidFill>
                  <a:srgbClr val="808080"/>
                </a:solidFill>
              </a:rPr>
              <a:t>쉰내나기 싫으면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25" y="3957153"/>
            <a:ext cx="1012948" cy="157528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75567" y="4442558"/>
            <a:ext cx="1044673" cy="3009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>
                <a:solidFill>
                  <a:srgbClr val="A6A6A6"/>
                </a:solidFill>
              </a:rPr>
              <a:t>고맙다</a:t>
            </a:r>
            <a:r>
              <a:rPr lang="en-US" altLang="ko-KR" sz="1400">
                <a:solidFill>
                  <a:srgbClr val="A6A6A6"/>
                </a:solidFill>
              </a:rPr>
              <a:t>...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17852" y="752978"/>
            <a:ext cx="2672275" cy="34236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635" y="4176588"/>
            <a:ext cx="4250055" cy="907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rgbClr val="FFB689"/>
                </a:solidFill>
              </a:rPr>
              <a:t>카톡이 확인하긴 쉽지만</a:t>
            </a:r>
            <a:r>
              <a:rPr lang="en-US" altLang="ko-KR">
                <a:solidFill>
                  <a:srgbClr val="FFB689"/>
                </a:solidFill>
              </a:rPr>
              <a:t>,</a:t>
            </a:r>
            <a:r>
              <a:rPr lang="ko-KR" altLang="en-US">
                <a:solidFill>
                  <a:srgbClr val="FFB689"/>
                </a:solidFill>
              </a:rPr>
              <a:t> </a:t>
            </a:r>
          </a:p>
          <a:p>
            <a:pPr algn="ctr">
              <a:defRPr/>
            </a:pPr>
            <a:r>
              <a:rPr lang="ko-KR" altLang="en-US">
                <a:solidFill>
                  <a:srgbClr val="FFB689"/>
                </a:solidFill>
              </a:rPr>
              <a:t>디스코드에서 공부하는 사람이 있다면</a:t>
            </a:r>
          </a:p>
          <a:p>
            <a:pPr algn="ctr">
              <a:defRPr/>
            </a:pPr>
            <a:r>
              <a:rPr lang="ko-KR" altLang="en-US">
                <a:solidFill>
                  <a:srgbClr val="FFB689"/>
                </a:solidFill>
              </a:rPr>
              <a:t>빨리 답변받을 수 있겠죠</a:t>
            </a:r>
            <a:r>
              <a:rPr lang="en-US" altLang="ko-KR">
                <a:solidFill>
                  <a:srgbClr val="FFB689"/>
                </a:solidFill>
              </a:rPr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51703" y="5546709"/>
            <a:ext cx="7288592" cy="452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/>
              <a:t>저희는 디스코드 공부방을 이용하여 공부할껀데요</a:t>
            </a:r>
            <a:r>
              <a:rPr lang="en-US" altLang="ko-KR" sz="240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77164" y="4180260"/>
            <a:ext cx="3718570" cy="904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rgbClr val="9BE5C8"/>
                </a:solidFill>
              </a:rPr>
              <a:t>디스코드는 </a:t>
            </a:r>
            <a:r>
              <a:rPr lang="en-US" altLang="ko-KR">
                <a:solidFill>
                  <a:srgbClr val="9BE5C8"/>
                </a:solidFill>
              </a:rPr>
              <a:t>PC</a:t>
            </a:r>
            <a:r>
              <a:rPr lang="ko-KR" altLang="en-US">
                <a:solidFill>
                  <a:srgbClr val="9BE5C8"/>
                </a:solidFill>
              </a:rPr>
              <a:t>이용자가 많아서</a:t>
            </a:r>
          </a:p>
          <a:p>
            <a:pPr algn="ctr">
              <a:defRPr/>
            </a:pPr>
            <a:r>
              <a:rPr lang="ko-KR" altLang="en-US">
                <a:solidFill>
                  <a:srgbClr val="9BE5C8"/>
                </a:solidFill>
              </a:rPr>
              <a:t>슬랙과 비슷하게</a:t>
            </a:r>
            <a:endParaRPr lang="en-US" altLang="ko-KR">
              <a:solidFill>
                <a:srgbClr val="9BE5C8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rgbClr val="9BE5C8"/>
                </a:solidFill>
              </a:rPr>
              <a:t>코딩관련 기능을 제공합니다</a:t>
            </a:r>
            <a:r>
              <a:rPr lang="en-US" altLang="ko-KR">
                <a:solidFill>
                  <a:srgbClr val="9BE5C8"/>
                </a:solidFill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27496" y="4428539"/>
            <a:ext cx="3337008" cy="3674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rgbClr val="FFEF99"/>
                </a:solidFill>
              </a:rPr>
              <a:t>스터디 서버 템플릿도 지원함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53989" y="1186015"/>
            <a:ext cx="1303266" cy="293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/>
              <a:t>다 어디갔냐</a:t>
            </a:r>
            <a:r>
              <a:rPr lang="en-US" altLang="ko-KR" sz="1400"/>
              <a:t>?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9424" y="752978"/>
            <a:ext cx="2713152" cy="342165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70634" y="5000348"/>
            <a:ext cx="1973580" cy="242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rgbClr val="808080"/>
                </a:solidFill>
              </a:rPr>
              <a:t>(</a:t>
            </a:r>
            <a:r>
              <a:rPr lang="ko-KR" altLang="en-US" sz="1000">
                <a:solidFill>
                  <a:srgbClr val="808080"/>
                </a:solidFill>
              </a:rPr>
              <a:t>공부하는 사람이 있다면</a:t>
            </a:r>
            <a:r>
              <a:rPr lang="en-US" altLang="ko-KR" sz="1000">
                <a:solidFill>
                  <a:srgbClr val="808080"/>
                </a:solidFill>
              </a:rPr>
              <a:t>...)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8054" y="752978"/>
            <a:ext cx="2996791" cy="34022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370509" y="752978"/>
            <a:ext cx="1131879" cy="336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/>
              <a:t>코드 블럭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223" y="5250799"/>
            <a:ext cx="11973554" cy="1043321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defRPr/>
            </a:pPr>
            <a:r>
              <a:rPr lang="ko-KR" altLang="en-US" sz="2400">
                <a:solidFill>
                  <a:schemeClr val="tx1"/>
                </a:solidFill>
              </a:rPr>
              <a:t>제가 저번주 주말에 스터디 안가고</a:t>
            </a:r>
            <a:r>
              <a:rPr lang="en-US" altLang="ko-KR" sz="2400">
                <a:solidFill>
                  <a:schemeClr val="tx1"/>
                </a:solidFill>
              </a:rPr>
              <a:t>,</a:t>
            </a:r>
            <a:r>
              <a:rPr lang="ko-KR" altLang="en-US" sz="2400">
                <a:solidFill>
                  <a:schemeClr val="tx1"/>
                </a:solidFill>
              </a:rPr>
              <a:t> 집에서 공부하면서 디스코드를 활용해보고</a:t>
            </a:r>
            <a:r>
              <a:rPr lang="en-US" altLang="ko-KR" sz="2400">
                <a:solidFill>
                  <a:schemeClr val="tx1"/>
                </a:solidFill>
              </a:rPr>
              <a:t>,</a:t>
            </a:r>
          </a:p>
          <a:p>
            <a:pPr algn="ctr">
              <a:lnSpc>
                <a:spcPct val="130000"/>
              </a:lnSpc>
              <a:spcBef>
                <a:spcPts val="0"/>
              </a:spcBef>
              <a:defRPr/>
            </a:pPr>
            <a:r>
              <a:rPr lang="ko-KR" altLang="en-US" sz="2400">
                <a:solidFill>
                  <a:schemeClr val="tx1"/>
                </a:solidFill>
              </a:rPr>
              <a:t>사용법과 장점을 정리해봤으니 보여 드리도록 하겠습니다</a:t>
            </a:r>
            <a:r>
              <a:rPr lang="en-US" altLang="ko-KR" sz="240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09162" y="1009783"/>
            <a:ext cx="3373676" cy="36178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93533" y="4626587"/>
            <a:ext cx="2846507" cy="298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>
                <a:solidFill>
                  <a:srgbClr val="808080"/>
                </a:solidFill>
              </a:rPr>
              <a:t>지가 매주하자고 해놓곤 안옴</a:t>
            </a:r>
            <a:r>
              <a:rPr lang="en-US" altLang="ko-KR" sz="1400">
                <a:solidFill>
                  <a:srgbClr val="808080"/>
                </a:solidFill>
              </a:rPr>
              <a:t>;;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57670" y="2467709"/>
            <a:ext cx="4187644" cy="7212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/>
              <a:t>디스코드로 공부 잘되나 확인할려고 안 간거지</a:t>
            </a:r>
            <a:r>
              <a:rPr lang="en-US" altLang="ko-KR" sz="1400"/>
              <a:t>,</a:t>
            </a:r>
          </a:p>
          <a:p>
            <a:pPr>
              <a:defRPr/>
            </a:pPr>
            <a:r>
              <a:rPr lang="ko-KR" altLang="en-US" sz="1400"/>
              <a:t>절대 귀찮아서 안간거 아닙니다</a:t>
            </a:r>
            <a:r>
              <a:rPr lang="en-US" altLang="ko-KR" sz="1400"/>
              <a:t>.</a:t>
            </a:r>
          </a:p>
          <a:p>
            <a:pPr>
              <a:defRPr/>
            </a:pPr>
            <a:r>
              <a:rPr lang="ko-KR" altLang="en-US" sz="1400"/>
              <a:t>아무튼 그런줄 아세여</a:t>
            </a:r>
            <a:r>
              <a:rPr lang="en-US" altLang="ko-KR" sz="1400"/>
              <a:t>;;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3989" y="765533"/>
            <a:ext cx="7680960" cy="43205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01458" y="3556679"/>
            <a:ext cx="2981407" cy="3666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effectLst>
                  <a:glow rad="317500">
                    <a:srgbClr val="783E94">
                      <a:alpha val="75000"/>
                    </a:srgbClr>
                  </a:glow>
                </a:effectLst>
              </a:rPr>
              <a:t>사장님이 디스코드 쓰래요</a:t>
            </a:r>
            <a:endParaRPr lang="ko-KR" altLang="en-US">
              <a:effectLst>
                <a:glow rad="101600">
                  <a:srgbClr val="783E94">
                    <a:alpha val="75000"/>
                  </a:srgbClr>
                </a:glow>
              </a:effectLst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9062" y="406005"/>
            <a:ext cx="3852324" cy="2151532"/>
          </a:xfrm>
          <a:prstGeom prst="rect">
            <a:avLst/>
          </a:prstGeom>
          <a:effectLst>
            <a:glow rad="190500">
              <a:srgbClr val="C49DD6">
                <a:alpha val="50000"/>
              </a:srgbClr>
            </a:glow>
          </a:effectLst>
          <a:scene3d>
            <a:camera prst="isometricRightUp" fov="0">
              <a:rot lat="600000" lon="20100000" rev="0"/>
            </a:camera>
            <a:lightRig rig="threePt" dir="t"/>
          </a:scene3d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960857" y="4054988"/>
            <a:ext cx="611451" cy="92893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57605" y="1957193"/>
            <a:ext cx="758766" cy="9605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26440" y="161587"/>
            <a:ext cx="2345033" cy="367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>
                <a:solidFill>
                  <a:srgbClr val="FF0000"/>
                </a:solidFill>
                <a:effectLst>
                  <a:glow rad="316905">
                    <a:srgbClr val="FFFFFF">
                      <a:alpha val="65000"/>
                    </a:srgbClr>
                  </a:glow>
                </a:effectLst>
              </a:rPr>
              <a:t>전 사내 방송 중</a:t>
            </a:r>
            <a:r>
              <a:rPr lang="en-US" altLang="ko-KR" b="1">
                <a:solidFill>
                  <a:srgbClr val="FF0000"/>
                </a:solidFill>
                <a:effectLst>
                  <a:glow rad="316905">
                    <a:srgbClr val="FFFFFF">
                      <a:alpha val="65000"/>
                    </a:srgbClr>
                  </a:glow>
                </a:effectLst>
              </a:rPr>
              <a:t>...</a:t>
            </a:r>
            <a:endParaRPr lang="en-US" altLang="ko-KR" b="1">
              <a:solidFill>
                <a:srgbClr val="FF0000"/>
              </a:solidFill>
              <a:effectLst>
                <a:glow rad="101600">
                  <a:srgbClr val="D8BEE4">
                    <a:alpha val="65000"/>
                  </a:srgbClr>
                </a:glo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90641" y="1791509"/>
            <a:ext cx="2060374" cy="359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>
                <a:solidFill>
                  <a:srgbClr val="502962"/>
                </a:solidFill>
                <a:effectLst>
                  <a:glow rad="317500">
                    <a:srgbClr val="EBADE4">
                      <a:alpha val="75000"/>
                    </a:srgbClr>
                  </a:glow>
                </a:effectLst>
              </a:rPr>
              <a:t>디스코드 씁시다</a:t>
            </a:r>
            <a:r>
              <a:rPr lang="en-US" altLang="ko-KR" b="1">
                <a:solidFill>
                  <a:srgbClr val="502962"/>
                </a:solidFill>
                <a:effectLst>
                  <a:glow rad="317500">
                    <a:srgbClr val="EBADE4">
                      <a:alpha val="75000"/>
                    </a:srgbClr>
                  </a:glow>
                </a:effectLst>
              </a:rPr>
              <a:t>.</a:t>
            </a:r>
            <a:endParaRPr lang="en-US" altLang="ko-KR" b="1">
              <a:solidFill>
                <a:srgbClr val="502962"/>
              </a:solidFill>
              <a:effectLst>
                <a:glow rad="190500">
                  <a:srgbClr val="EBADE4">
                    <a:alpha val="65000"/>
                  </a:srgbClr>
                </a:glo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72590" y="905057"/>
            <a:ext cx="2067028" cy="6422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effectLst>
                  <a:glow rad="190500">
                    <a:srgbClr val="1E7452">
                      <a:alpha val="50000"/>
                    </a:srgbClr>
                  </a:glow>
                </a:effectLst>
              </a:rPr>
              <a:t>잘됐다</a:t>
            </a:r>
            <a:endParaRPr lang="en-US" altLang="ko-KR">
              <a:effectLst>
                <a:glow rad="190500">
                  <a:srgbClr val="1E7452">
                    <a:alpha val="50000"/>
                  </a:srgbClr>
                </a:glow>
              </a:effectLst>
            </a:endParaRPr>
          </a:p>
          <a:p>
            <a:pPr>
              <a:defRPr/>
            </a:pPr>
            <a:r>
              <a:rPr lang="ko-KR" altLang="en-US">
                <a:effectLst>
                  <a:glow rad="190500">
                    <a:srgbClr val="1E7452">
                      <a:alpha val="50000"/>
                    </a:srgbClr>
                  </a:glow>
                </a:effectLst>
              </a:rPr>
              <a:t>나 아이디 있는데</a:t>
            </a:r>
            <a:endParaRPr lang="ko-KR" altLang="en-US">
              <a:effectLst>
                <a:glow rad="101600">
                  <a:srgbClr val="1E7452">
                    <a:alpha val="60000"/>
                  </a:srgbClr>
                </a:glo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520326" y="5057498"/>
            <a:ext cx="1616456" cy="2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>
                <a:solidFill>
                  <a:srgbClr val="808080"/>
                </a:solidFill>
              </a:rPr>
              <a:t>머하는 회사냐</a:t>
            </a:r>
            <a:r>
              <a:rPr lang="en-US" altLang="ko-KR" sz="1400">
                <a:solidFill>
                  <a:srgbClr val="808080"/>
                </a:solidFill>
              </a:rPr>
              <a:t>;;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359602" y="3248836"/>
            <a:ext cx="1713675" cy="3603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effectLst>
                  <a:glow rad="190500">
                    <a:srgbClr val="808080">
                      <a:alpha val="50000"/>
                    </a:srgbClr>
                  </a:glow>
                </a:effectLst>
              </a:rPr>
              <a:t>디스코드 좋지</a:t>
            </a:r>
            <a:endParaRPr lang="ko-KR" altLang="en-US">
              <a:effectLst>
                <a:glow rad="101600">
                  <a:srgbClr val="808080">
                    <a:alpha val="60000"/>
                  </a:srgbClr>
                </a:glo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01187" y="1956989"/>
            <a:ext cx="1253378" cy="365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effectLst>
                  <a:glow rad="190500">
                    <a:schemeClr val="accent4">
                      <a:alpha val="50000"/>
                    </a:schemeClr>
                  </a:glow>
                </a:effectLst>
              </a:rPr>
              <a:t>나도 있어</a:t>
            </a:r>
            <a:endParaRPr lang="ko-KR" altLang="en-US">
              <a:effectLst>
                <a:glow rad="101600">
                  <a:schemeClr val="accent4">
                    <a:alpha val="60000"/>
                  </a:schemeClr>
                </a:glo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60009" y="838780"/>
            <a:ext cx="1581952" cy="2928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>
                <a:effectLst>
                  <a:glow rad="190500">
                    <a:srgbClr val="3057B9">
                      <a:alpha val="50000"/>
                    </a:srgbClr>
                  </a:glow>
                </a:effectLst>
              </a:rPr>
              <a:t>이건 먼짤이냐</a:t>
            </a:r>
            <a:r>
              <a:rPr lang="en-US" altLang="ko-KR" sz="1400">
                <a:effectLst>
                  <a:glow rad="190500">
                    <a:srgbClr val="3057B9">
                      <a:alpha val="50000"/>
                    </a:srgbClr>
                  </a:glow>
                </a:effectLst>
              </a:rPr>
              <a:t>;;</a:t>
            </a:r>
            <a:endParaRPr lang="en-US" altLang="ko-KR" sz="1400">
              <a:effectLst>
                <a:glow rad="101600">
                  <a:srgbClr val="3057B9">
                    <a:alpha val="60000"/>
                  </a:srgbClr>
                </a:glo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27528" y="838160"/>
            <a:ext cx="569437" cy="2975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>
                <a:effectLst>
                  <a:glow rad="190500">
                    <a:srgbClr val="2B2D63">
                      <a:alpha val="50000"/>
                    </a:srgbClr>
                  </a:glow>
                </a:effectLst>
              </a:rPr>
              <a:t>몰라</a:t>
            </a:r>
            <a:endParaRPr lang="ko-KR" altLang="en-US" sz="1400">
              <a:effectLst>
                <a:glow rad="101600">
                  <a:srgbClr val="2B2D63">
                    <a:alpha val="60000"/>
                  </a:srgbClr>
                </a:glow>
              </a:effectLst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6438" y="5843007"/>
            <a:ext cx="1740519" cy="69526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090"/>
          <a:stretch>
            <a:fillRect/>
          </a:stretch>
        </p:blipFill>
        <p:spPr>
          <a:xfrm>
            <a:off x="10724532" y="6039934"/>
            <a:ext cx="1114472" cy="55309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6822" y="5469235"/>
            <a:ext cx="2555178" cy="6307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50953" y="5240950"/>
            <a:ext cx="9490093" cy="1043644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defRPr/>
            </a:pPr>
            <a:r>
              <a:rPr lang="ko-KR" altLang="en-US" sz="2400">
                <a:solidFill>
                  <a:schemeClr val="tx1"/>
                </a:solidFill>
              </a:rPr>
              <a:t>요즘은 회사에서 사내메신저로 디스코드나 슬랙을 사용하니 </a:t>
            </a:r>
          </a:p>
          <a:p>
            <a:pPr algn="ctr">
              <a:lnSpc>
                <a:spcPct val="130000"/>
              </a:lnSpc>
              <a:spcBef>
                <a:spcPts val="0"/>
              </a:spcBef>
              <a:defRPr/>
            </a:pPr>
            <a:r>
              <a:rPr lang="ko-KR" altLang="en-US" sz="2400">
                <a:solidFill>
                  <a:schemeClr val="tx1"/>
                </a:solidFill>
              </a:rPr>
              <a:t>잘 배워서 회사가서도 써먹읍시다</a:t>
            </a:r>
            <a:r>
              <a:rPr lang="en-US" altLang="ko-KR" sz="24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52689" y="6557074"/>
            <a:ext cx="3039311" cy="300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400">
                <a:solidFill>
                  <a:srgbClr val="808080"/>
                </a:solidFill>
              </a:rPr>
              <a:t>(</a:t>
            </a:r>
            <a:r>
              <a:rPr lang="ko-KR" altLang="en-US" sz="1400">
                <a:solidFill>
                  <a:srgbClr val="808080"/>
                </a:solidFill>
              </a:rPr>
              <a:t>찾아보니</a:t>
            </a:r>
            <a:r>
              <a:rPr lang="en-US" altLang="ko-KR" sz="1400">
                <a:solidFill>
                  <a:srgbClr val="808080"/>
                </a:solidFill>
              </a:rPr>
              <a:t>)</a:t>
            </a:r>
            <a:r>
              <a:rPr lang="ko-KR" altLang="en-US" sz="1400">
                <a:solidFill>
                  <a:srgbClr val="808080"/>
                </a:solidFill>
              </a:rPr>
              <a:t> 슬랙을 더쓰긴합니다</a:t>
            </a:r>
            <a:r>
              <a:rPr lang="en-US" altLang="ko-KR" sz="1400">
                <a:solidFill>
                  <a:srgbClr val="808080"/>
                </a:solidFill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6684" y="5546709"/>
            <a:ext cx="10898631" cy="453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/>
              <a:t>들어가기에 앞서</a:t>
            </a:r>
            <a:r>
              <a:rPr lang="en-US" altLang="ko-KR" sz="2400"/>
              <a:t>,</a:t>
            </a:r>
            <a:r>
              <a:rPr lang="ko-KR" altLang="en-US" sz="2400"/>
              <a:t> 디스코드는 굳이 설치하지 않고도 이용 할 수 있는데요</a:t>
            </a:r>
            <a:r>
              <a:rPr lang="en-US" altLang="ko-KR" sz="2400"/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1700" y="752979"/>
            <a:ext cx="8368599" cy="43330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12162" y="5086073"/>
            <a:ext cx="270878" cy="265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 sz="1200"/>
          </a:p>
        </p:txBody>
      </p:sp>
      <p:sp>
        <p:nvSpPr>
          <p:cNvPr id="8" name="TextBox 7"/>
          <p:cNvSpPr txBox="1"/>
          <p:nvPr/>
        </p:nvSpPr>
        <p:spPr>
          <a:xfrm>
            <a:off x="10286692" y="4817591"/>
            <a:ext cx="1313836" cy="268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FFFF"/>
                </a:solidFill>
                <a:effectLst>
                  <a:glow rad="127000">
                    <a:srgbClr val="FFFFFF">
                      <a:alpha val="75000"/>
                    </a:srgbClr>
                  </a:glow>
                </a:effectLst>
                <a:latin typeface="Consolas"/>
                <a:ea typeface="맑은 고딕"/>
                <a:cs typeface="Consolas"/>
                <a:hlinkClick r:id="rId3"/>
              </a:rPr>
              <a:t>(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FFFFFF"/>
                </a:solidFill>
                <a:effectLst>
                  <a:glow rad="127000">
                    <a:srgbClr val="FFFFFF">
                      <a:alpha val="75000"/>
                    </a:srgbClr>
                  </a:glow>
                </a:effectLst>
                <a:latin typeface="Consolas"/>
                <a:ea typeface="맑은 고딕"/>
                <a:cs typeface="Consolas"/>
                <a:hlinkClick r:id="rId3"/>
              </a:rPr>
              <a:t>홈페이지 링크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FFFF"/>
                </a:solidFill>
                <a:effectLst>
                  <a:glow rad="127000">
                    <a:srgbClr val="FFFFFF">
                      <a:alpha val="75000"/>
                    </a:srgbClr>
                  </a:glow>
                </a:effectLst>
                <a:latin typeface="Consolas"/>
                <a:ea typeface="맑은 고딕"/>
                <a:cs typeface="Consolas"/>
                <a:hlinkClick r:id="rId3"/>
              </a:rPr>
              <a:t>)</a:t>
            </a:r>
            <a:endParaRPr lang="ko-KR" altLang="en-US" b="1">
              <a:solidFill>
                <a:srgbClr val="FFFFFF"/>
              </a:solidFill>
              <a:effectLst>
                <a:glow rad="101600">
                  <a:srgbClr val="FFFFFF">
                    <a:alpha val="60000"/>
                  </a:srgbClr>
                </a:glo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76010" y="4304061"/>
            <a:ext cx="1840230" cy="5136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/>
              <a:t>이거 누르면 안깔고</a:t>
            </a:r>
          </a:p>
          <a:p>
            <a:pPr algn="ctr">
              <a:defRPr/>
            </a:pPr>
            <a:r>
              <a:rPr lang="ko-KR" altLang="en-US" sz="1400"/>
              <a:t>쓸수있음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6684" y="5240950"/>
            <a:ext cx="10898632" cy="1043644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defRPr/>
            </a:pPr>
            <a:r>
              <a:rPr lang="ko-KR" altLang="en-US" sz="2400">
                <a:solidFill>
                  <a:schemeClr val="tx1"/>
                </a:solidFill>
              </a:rPr>
              <a:t>공공</a:t>
            </a:r>
            <a:r>
              <a:rPr lang="en-US" altLang="ko-KR" sz="2400">
                <a:solidFill>
                  <a:schemeClr val="tx1"/>
                </a:solidFill>
              </a:rPr>
              <a:t>PC</a:t>
            </a:r>
            <a:r>
              <a:rPr lang="ko-KR" altLang="en-US" sz="2400">
                <a:solidFill>
                  <a:schemeClr val="tx1"/>
                </a:solidFill>
              </a:rPr>
              <a:t>에서는 설치해서 쓰는거 보단</a:t>
            </a:r>
            <a:r>
              <a:rPr lang="en-US" altLang="ko-KR" sz="2400">
                <a:solidFill>
                  <a:schemeClr val="tx1"/>
                </a:solidFill>
              </a:rPr>
              <a:t>,</a:t>
            </a:r>
            <a:endParaRPr lang="ko-KR" altLang="en-US" sz="240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defRPr/>
            </a:pPr>
            <a:r>
              <a:rPr lang="ko-KR" altLang="en-US" sz="2400">
                <a:solidFill>
                  <a:schemeClr val="tx1"/>
                </a:solidFill>
              </a:rPr>
              <a:t>시크릿모드로 웹에서 로그인 하셔서 쓰는방법을 추천드립니다</a:t>
            </a:r>
            <a:r>
              <a:rPr lang="en-US" altLang="ko-KR" sz="240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89078" y="752978"/>
            <a:ext cx="8413844" cy="43330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6515" y="6129491"/>
            <a:ext cx="2407245" cy="299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400"/>
              <a:t>(</a:t>
            </a:r>
            <a:r>
              <a:rPr lang="ko-KR" altLang="en-US" sz="1400"/>
              <a:t>크롬기준 </a:t>
            </a:r>
            <a:r>
              <a:rPr lang="en-US" altLang="ko-KR" sz="1400"/>
              <a:t>Ctrl Shift N)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286692" y="4817591"/>
            <a:ext cx="1160208" cy="266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solidFill>
                  <a:srgbClr val="FFFFFF"/>
                </a:solidFill>
                <a:effectLst>
                  <a:glow rad="127000">
                    <a:srgbClr val="FFFFFF">
                      <a:alpha val="75000"/>
                    </a:srgbClr>
                  </a:glow>
                </a:effectLst>
                <a:hlinkClick r:id="rId3"/>
              </a:rPr>
              <a:t>(로그인 링크)</a:t>
            </a:r>
            <a:endParaRPr lang="ko-KR" altLang="en-US" sz="1200" b="1">
              <a:solidFill>
                <a:srgbClr val="FFFFFF"/>
              </a:solidFill>
              <a:effectLst>
                <a:glow rad="127000">
                  <a:srgbClr val="FFFFFF">
                    <a:alpha val="60000"/>
                  </a:srgbClr>
                </a:glo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75242" y="6558327"/>
            <a:ext cx="4522413" cy="2996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>
                <a:solidFill>
                  <a:srgbClr val="808080"/>
                </a:solidFill>
              </a:rPr>
              <a:t>시크릿모드에선 사용기기에 기록을 남기지않습니다</a:t>
            </a:r>
            <a:r>
              <a:rPr lang="en-US" altLang="ko-KR" sz="1400">
                <a:solidFill>
                  <a:srgbClr val="808080"/>
                </a:solidFill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82750" y="561000"/>
            <a:ext cx="8826499" cy="46799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6684" y="5240950"/>
            <a:ext cx="10898632" cy="1043644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defRPr/>
            </a:pPr>
            <a:r>
              <a:rPr lang="ko-KR" altLang="en-US" sz="2400">
                <a:solidFill>
                  <a:schemeClr val="tx1"/>
                </a:solidFill>
              </a:rPr>
              <a:t>개인 </a:t>
            </a:r>
            <a:r>
              <a:rPr lang="en-US" altLang="ko-KR" sz="2400">
                <a:solidFill>
                  <a:schemeClr val="tx1"/>
                </a:solidFill>
              </a:rPr>
              <a:t>PC</a:t>
            </a:r>
            <a:r>
              <a:rPr lang="ko-KR" altLang="en-US" sz="2400">
                <a:solidFill>
                  <a:schemeClr val="tx1"/>
                </a:solidFill>
              </a:rPr>
              <a:t>에서 사용하시는 거면</a:t>
            </a:r>
            <a:r>
              <a:rPr lang="en-US" altLang="ko-KR" sz="2400">
                <a:solidFill>
                  <a:schemeClr val="tx1"/>
                </a:solidFill>
              </a:rPr>
              <a:t>,</a:t>
            </a:r>
            <a:r>
              <a:rPr lang="ko-KR" altLang="en-US" sz="2400">
                <a:solidFill>
                  <a:schemeClr val="tx1"/>
                </a:solidFill>
              </a:rPr>
              <a:t> </a:t>
            </a:r>
            <a:r>
              <a:rPr lang="en-US" altLang="ko-KR" sz="2400">
                <a:solidFill>
                  <a:schemeClr val="tx1"/>
                </a:solidFill>
              </a:rPr>
              <a:t>window</a:t>
            </a:r>
            <a:r>
              <a:rPr lang="ko-KR" altLang="en-US" sz="2400">
                <a:solidFill>
                  <a:schemeClr val="tx1"/>
                </a:solidFill>
              </a:rPr>
              <a:t>버젼으로 받으시고</a:t>
            </a:r>
            <a:r>
              <a:rPr lang="en-US" altLang="ko-KR" sz="2400">
                <a:solidFill>
                  <a:schemeClr val="tx1"/>
                </a:solidFill>
              </a:rPr>
              <a:t>,</a:t>
            </a:r>
          </a:p>
          <a:p>
            <a:pPr algn="ctr">
              <a:lnSpc>
                <a:spcPct val="130000"/>
              </a:lnSpc>
              <a:spcBef>
                <a:spcPts val="0"/>
              </a:spcBef>
              <a:defRPr/>
            </a:pPr>
            <a:r>
              <a:rPr lang="ko-KR" altLang="en-US" sz="2400">
                <a:solidFill>
                  <a:schemeClr val="tx1"/>
                </a:solidFill>
              </a:rPr>
              <a:t>공부방 서버로 초대 받습니다</a:t>
            </a:r>
            <a:r>
              <a:rPr lang="en-US" altLang="ko-KR" sz="24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94286" y="6560233"/>
            <a:ext cx="5797714" cy="297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400">
                <a:solidFill>
                  <a:srgbClr val="808080"/>
                </a:solidFill>
              </a:rPr>
              <a:t>저희 공부방은 검색이 안되게 해뒀으니</a:t>
            </a:r>
            <a:r>
              <a:rPr lang="en-US" altLang="ko-KR" sz="1400">
                <a:solidFill>
                  <a:srgbClr val="808080"/>
                </a:solidFill>
              </a:rPr>
              <a:t>,</a:t>
            </a:r>
            <a:r>
              <a:rPr lang="ko-KR" altLang="en-US" sz="1400">
                <a:solidFill>
                  <a:srgbClr val="808080"/>
                </a:solidFill>
              </a:rPr>
              <a:t> 초대링크를 받아야합니다</a:t>
            </a:r>
            <a:r>
              <a:rPr lang="en-US" altLang="ko-KR" sz="1400">
                <a:solidFill>
                  <a:srgbClr val="808080"/>
                </a:solidFill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23540" y="3251119"/>
            <a:ext cx="2059941" cy="638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이곳에 친구들이 </a:t>
            </a:r>
          </a:p>
          <a:p>
            <a:pPr algn="ctr">
              <a:defRPr/>
            </a:pPr>
            <a:r>
              <a:rPr lang="ko-KR" altLang="en-US"/>
              <a:t>표시됩니다</a:t>
            </a:r>
            <a:r>
              <a:rPr lang="en-US" altLang="ko-KR"/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24021" y="117867"/>
            <a:ext cx="1961222" cy="515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/>
              <a:t>친구 추가하기로</a:t>
            </a:r>
          </a:p>
          <a:p>
            <a:pPr>
              <a:defRPr/>
            </a:pPr>
            <a:r>
              <a:rPr lang="ko-KR" altLang="en-US" sz="1400"/>
              <a:t>친구를 추가합니다</a:t>
            </a:r>
            <a:r>
              <a:rPr lang="en-US" altLang="ko-KR" sz="1400"/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1472733"/>
            <a:ext cx="1847340" cy="2970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/>
              <a:t>저희 공부방 서버 </a:t>
            </a:r>
            <a:r>
              <a:rPr lang="en-US" altLang="ko-KR" sz="1400"/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2347794"/>
            <a:ext cx="1847340" cy="517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/>
              <a:t>이곳에 가입하신</a:t>
            </a:r>
          </a:p>
          <a:p>
            <a:pPr>
              <a:defRPr/>
            </a:pPr>
            <a:r>
              <a:rPr lang="ko-KR" altLang="en-US" sz="1400"/>
              <a:t> 서버가 뜹니다</a:t>
            </a:r>
            <a:r>
              <a:rPr lang="en-US" altLang="ko-KR" sz="1400"/>
              <a:t>.</a:t>
            </a:r>
            <a:r>
              <a:rPr lang="ko-KR" altLang="en-US" sz="1400"/>
              <a:t> </a:t>
            </a:r>
            <a:r>
              <a:rPr lang="en-US" altLang="ko-KR" sz="1400"/>
              <a:t>&gt;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868708"/>
            <a:ext cx="1847340" cy="3009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/>
              <a:t>홈화면으로 가기 </a:t>
            </a:r>
            <a:r>
              <a:rPr lang="en-US" altLang="ko-KR" sz="1400"/>
              <a:t>&gt;</a:t>
            </a:r>
          </a:p>
        </p:txBody>
      </p:sp>
      <p:sp>
        <p:nvSpPr>
          <p:cNvPr id="19" name="순서도: 대체 처리 18"/>
          <p:cNvSpPr/>
          <p:nvPr/>
        </p:nvSpPr>
        <p:spPr>
          <a:xfrm>
            <a:off x="1759414" y="1934076"/>
            <a:ext cx="422467" cy="1494923"/>
          </a:xfrm>
          <a:prstGeom prst="flowChartAlternateProcess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758377" y="4788365"/>
            <a:ext cx="763844" cy="452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/>
              <a:t>내 이름</a:t>
            </a:r>
          </a:p>
          <a:p>
            <a:pPr>
              <a:defRPr/>
            </a:pPr>
            <a:r>
              <a:rPr lang="en-US" altLang="ko-KR" sz="1200"/>
              <a:t>#</a:t>
            </a:r>
            <a:r>
              <a:rPr lang="ko-KR" altLang="en-US" sz="1200"/>
              <a:t>아이디</a:t>
            </a:r>
          </a:p>
        </p:txBody>
      </p:sp>
      <p:sp>
        <p:nvSpPr>
          <p:cNvPr id="23" name="순서도: 대체 처리 22"/>
          <p:cNvSpPr/>
          <p:nvPr/>
        </p:nvSpPr>
        <p:spPr>
          <a:xfrm>
            <a:off x="4771173" y="1797335"/>
            <a:ext cx="5482682" cy="3288737"/>
          </a:xfrm>
          <a:prstGeom prst="flowChartAlternateProcess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순서도: 대체 처리 23"/>
          <p:cNvSpPr/>
          <p:nvPr/>
        </p:nvSpPr>
        <p:spPr>
          <a:xfrm>
            <a:off x="2348752" y="2470271"/>
            <a:ext cx="2176584" cy="2235418"/>
          </a:xfrm>
          <a:prstGeom prst="flowChartAlternateProcess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82677" y="3611249"/>
            <a:ext cx="1454049" cy="292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/>
              <a:t>서버 만들기 </a:t>
            </a:r>
            <a:r>
              <a:rPr lang="en-US" altLang="ko-KR" sz="1400"/>
              <a:t>&gt;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320" b="7900"/>
          <a:stretch>
            <a:fillRect/>
          </a:stretch>
        </p:blipFill>
        <p:spPr>
          <a:xfrm>
            <a:off x="4946252" y="2566868"/>
            <a:ext cx="2936478" cy="172426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312072" y="1996316"/>
            <a:ext cx="4414576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이곳에 접속한 친구들이 표시됩니다</a:t>
            </a:r>
            <a:r>
              <a:rPr lang="en-US" altLang="ko-KR"/>
              <a:t>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77089" y="3120243"/>
            <a:ext cx="517867" cy="27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/>
              <a:t>친구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556458" y="4420666"/>
            <a:ext cx="2010772" cy="45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/>
              <a:t>게임하고 있으면 뜹니다</a:t>
            </a:r>
            <a:r>
              <a:rPr lang="en-US" altLang="ko-KR" sz="1200"/>
              <a:t>.</a:t>
            </a:r>
          </a:p>
          <a:p>
            <a:pPr algn="ctr">
              <a:defRPr/>
            </a:pPr>
            <a:r>
              <a:rPr lang="en-US" altLang="ko-KR" sz="1200"/>
              <a:t>(</a:t>
            </a:r>
            <a:r>
              <a:rPr lang="ko-KR" altLang="en-US" sz="1200"/>
              <a:t>끌 수 있어요</a:t>
            </a:r>
            <a:r>
              <a:rPr lang="en-US" altLang="ko-KR" sz="1200"/>
              <a:t>.)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8575" y="1702195"/>
            <a:ext cx="1607107" cy="2719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808080"/>
                </a:solidFill>
              </a:rPr>
              <a:t>공부하고 싶은 표정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73177" y="4138489"/>
            <a:ext cx="1251642" cy="298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/>
              <a:t>서버 찾기 </a:t>
            </a:r>
            <a:r>
              <a:rPr lang="en-US" altLang="ko-KR" sz="1400"/>
              <a:t>&gt;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60"/>
          <a:stretch>
            <a:fillRect/>
          </a:stretch>
        </p:blipFill>
        <p:spPr>
          <a:xfrm>
            <a:off x="7893049" y="3058989"/>
            <a:ext cx="2254249" cy="1098549"/>
          </a:xfrm>
          <a:prstGeom prst="roundRect">
            <a:avLst>
              <a:gd name="adj" fmla="val 16667"/>
            </a:avLst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43100" y="752978"/>
            <a:ext cx="8305800" cy="457835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326192" y="1687767"/>
            <a:ext cx="3358515" cy="2995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>
                <a:solidFill>
                  <a:srgbClr val="EA9090"/>
                </a:solidFill>
              </a:rPr>
              <a:t>공지방은 조장님만 작성할수있습니다</a:t>
            </a:r>
            <a:r>
              <a:rPr lang="en-US" altLang="ko-KR" sz="1400">
                <a:solidFill>
                  <a:srgbClr val="EA9090"/>
                </a:solidFill>
              </a:rPr>
              <a:t>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39711" y="1993181"/>
            <a:ext cx="2762129" cy="300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400">
                <a:solidFill>
                  <a:srgbClr val="BDEA90"/>
                </a:solidFill>
              </a:rPr>
              <a:t>PPT</a:t>
            </a:r>
            <a:r>
              <a:rPr lang="ko-KR" altLang="en-US" sz="1400">
                <a:solidFill>
                  <a:srgbClr val="BDEA90"/>
                </a:solidFill>
              </a:rPr>
              <a:t>나 수업자료를 공유합니다</a:t>
            </a:r>
            <a:r>
              <a:rPr lang="en-US" altLang="ko-KR" sz="1400">
                <a:solidFill>
                  <a:srgbClr val="BDEA90"/>
                </a:solidFill>
              </a:rPr>
              <a:t>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33566" y="2329015"/>
            <a:ext cx="3377874" cy="300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>
                <a:solidFill>
                  <a:srgbClr val="90EAEA"/>
                </a:solidFill>
              </a:rPr>
              <a:t>다른 대화를 위해 만들어진 방입니다</a:t>
            </a:r>
            <a:r>
              <a:rPr lang="en-US" altLang="ko-KR" sz="1400">
                <a:solidFill>
                  <a:srgbClr val="90EAEA"/>
                </a:solidFill>
              </a:rPr>
              <a:t>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765861" y="2966312"/>
            <a:ext cx="2726549" cy="636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접속한 조원들이</a:t>
            </a:r>
          </a:p>
          <a:p>
            <a:pPr algn="ctr">
              <a:defRPr/>
            </a:pPr>
            <a:r>
              <a:rPr lang="ko-KR" altLang="en-US"/>
              <a:t>표시됩니다</a:t>
            </a:r>
            <a:r>
              <a:rPr lang="en-US" altLang="ko-KR"/>
              <a:t>.</a:t>
            </a:r>
          </a:p>
        </p:txBody>
      </p:sp>
      <p:sp>
        <p:nvSpPr>
          <p:cNvPr id="33" name="순서도: 대체 처리 32"/>
          <p:cNvSpPr/>
          <p:nvPr/>
        </p:nvSpPr>
        <p:spPr>
          <a:xfrm>
            <a:off x="8066633" y="1413305"/>
            <a:ext cx="2046489" cy="3672767"/>
          </a:xfrm>
          <a:prstGeom prst="flowChartAlternateProcess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283392" y="3229987"/>
            <a:ext cx="3628073" cy="9466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>
                <a:solidFill>
                  <a:srgbClr val="EA90E1"/>
                </a:solidFill>
              </a:rPr>
              <a:t>채팅 채널과 음성채널은 여러게를 </a:t>
            </a:r>
          </a:p>
          <a:p>
            <a:pPr algn="ctr">
              <a:defRPr/>
            </a:pPr>
            <a:r>
              <a:rPr lang="ko-KR" altLang="en-US" sz="1400">
                <a:solidFill>
                  <a:srgbClr val="EA90E1"/>
                </a:solidFill>
              </a:rPr>
              <a:t>만들어뒀는데</a:t>
            </a:r>
            <a:r>
              <a:rPr lang="en-US" altLang="ko-KR" sz="1400">
                <a:solidFill>
                  <a:srgbClr val="EA90E1"/>
                </a:solidFill>
              </a:rPr>
              <a:t>,</a:t>
            </a:r>
            <a:r>
              <a:rPr lang="ko-KR" altLang="en-US" sz="1400">
                <a:solidFill>
                  <a:srgbClr val="EA90E1"/>
                </a:solidFill>
              </a:rPr>
              <a:t> 이는 질문이 동시에 </a:t>
            </a:r>
          </a:p>
          <a:p>
            <a:pPr algn="ctr">
              <a:defRPr/>
            </a:pPr>
            <a:r>
              <a:rPr lang="ko-KR" altLang="en-US" sz="1400">
                <a:solidFill>
                  <a:srgbClr val="EA90E1"/>
                </a:solidFill>
              </a:rPr>
              <a:t>여러게 들어올때 각각 다른방을 이용해서</a:t>
            </a:r>
          </a:p>
          <a:p>
            <a:pPr algn="ctr">
              <a:defRPr/>
            </a:pPr>
            <a:r>
              <a:rPr lang="ko-KR" altLang="en-US" sz="1400">
                <a:solidFill>
                  <a:srgbClr val="EA90E1"/>
                </a:solidFill>
              </a:rPr>
              <a:t>구분하기 위함입니다</a:t>
            </a:r>
            <a:r>
              <a:rPr lang="en-US" altLang="ko-KR" sz="1400">
                <a:solidFill>
                  <a:srgbClr val="EA90E1"/>
                </a:solidFill>
              </a:rPr>
              <a:t>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574822" y="3429000"/>
            <a:ext cx="1099247" cy="296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>
                <a:solidFill>
                  <a:srgbClr val="808080"/>
                </a:solidFill>
              </a:rPr>
              <a:t>잠시접어둠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574021" y="5542696"/>
            <a:ext cx="9043958" cy="4521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/>
              <a:t>이제 할말이 있거나</a:t>
            </a:r>
            <a:r>
              <a:rPr lang="en-US" altLang="ko-KR" sz="2400"/>
              <a:t>,</a:t>
            </a:r>
            <a:r>
              <a:rPr lang="ko-KR" altLang="en-US" sz="2400"/>
              <a:t> 질문이 있으실땐 이곳에 오시면 됩니다</a:t>
            </a:r>
            <a:r>
              <a:rPr lang="en-US" altLang="ko-KR" sz="2400"/>
              <a:t>.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74663" y="851187"/>
            <a:ext cx="1822543" cy="793790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2520082" y="5239443"/>
            <a:ext cx="7153508" cy="1035627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defRPr/>
            </a:pPr>
            <a:r>
              <a:rPr lang="ko-KR" altLang="en-US" sz="2400">
                <a:solidFill>
                  <a:schemeClr val="tx1"/>
                </a:solidFill>
              </a:rPr>
              <a:t>자료공유는 크기제한</a:t>
            </a:r>
            <a:r>
              <a:rPr lang="en-US" altLang="ko-KR" sz="2400">
                <a:solidFill>
                  <a:schemeClr val="tx1"/>
                </a:solidFill>
              </a:rPr>
              <a:t>(8mb)</a:t>
            </a:r>
            <a:r>
              <a:rPr lang="ko-KR" altLang="en-US" sz="2400">
                <a:solidFill>
                  <a:schemeClr val="tx1"/>
                </a:solidFill>
              </a:rPr>
              <a:t>가 있으니 </a:t>
            </a:r>
          </a:p>
          <a:p>
            <a:pPr algn="ctr">
              <a:lnSpc>
                <a:spcPct val="130000"/>
              </a:lnSpc>
              <a:spcBef>
                <a:spcPts val="0"/>
              </a:spcBef>
              <a:defRPr/>
            </a:pPr>
            <a:r>
              <a:rPr lang="ko-KR" altLang="en-US" sz="2400">
                <a:solidFill>
                  <a:schemeClr val="tx1"/>
                </a:solidFill>
              </a:rPr>
              <a:t>구글드라이브에 넣고</a:t>
            </a:r>
            <a:r>
              <a:rPr lang="en-US" altLang="ko-KR" sz="2400">
                <a:solidFill>
                  <a:schemeClr val="tx1"/>
                </a:solidFill>
              </a:rPr>
              <a:t>,</a:t>
            </a:r>
            <a:r>
              <a:rPr lang="ko-KR" altLang="en-US" sz="2400">
                <a:solidFill>
                  <a:schemeClr val="tx1"/>
                </a:solidFill>
              </a:rPr>
              <a:t> 링크생성해서 공유합시다</a:t>
            </a:r>
            <a:r>
              <a:rPr lang="en-US" altLang="ko-KR" sz="240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480"/>
          <a:stretch>
            <a:fillRect/>
          </a:stretch>
        </p:blipFill>
        <p:spPr>
          <a:xfrm>
            <a:off x="2252960" y="752574"/>
            <a:ext cx="2822449" cy="4332861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8145" y="752573"/>
            <a:ext cx="4577745" cy="3423103"/>
          </a:xfrm>
          <a:prstGeom prst="rect">
            <a:avLst/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6840904" y="3038231"/>
            <a:ext cx="1337163" cy="323605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6653330" y="4358850"/>
            <a:ext cx="2468788" cy="518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/>
              <a:t>링크를 만들때는 </a:t>
            </a:r>
          </a:p>
          <a:p>
            <a:pPr algn="ctr">
              <a:defRPr/>
            </a:pPr>
            <a:r>
              <a:rPr lang="ko-KR" altLang="en-US" sz="1400"/>
              <a:t>모두에게 보이게 만듭니다</a:t>
            </a:r>
            <a:r>
              <a:rPr lang="en-US" altLang="ko-KR" sz="1400"/>
              <a:t>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298210" y="534865"/>
            <a:ext cx="2749893" cy="361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구글홈피 우측상단 메뉴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6684" y="5240950"/>
            <a:ext cx="10898632" cy="1043644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defRPr/>
            </a:pPr>
            <a:r>
              <a:rPr lang="ko-KR" altLang="en-US" sz="2400">
                <a:solidFill>
                  <a:schemeClr val="tx1"/>
                </a:solidFill>
              </a:rPr>
              <a:t>설명을 해주실땐</a:t>
            </a:r>
            <a:r>
              <a:rPr lang="en-US" altLang="ko-KR" sz="2400">
                <a:solidFill>
                  <a:schemeClr val="tx1"/>
                </a:solidFill>
              </a:rPr>
              <a:t>,</a:t>
            </a:r>
            <a:r>
              <a:rPr lang="ko-KR" altLang="en-US" sz="2400">
                <a:solidFill>
                  <a:schemeClr val="tx1"/>
                </a:solidFill>
              </a:rPr>
              <a:t> 사용하는 채널로 하고 글로하기 힘들때는</a:t>
            </a:r>
          </a:p>
          <a:p>
            <a:pPr algn="ctr">
              <a:lnSpc>
                <a:spcPct val="130000"/>
              </a:lnSpc>
              <a:spcBef>
                <a:spcPts val="0"/>
              </a:spcBef>
              <a:defRPr/>
            </a:pPr>
            <a:r>
              <a:rPr lang="ko-KR" altLang="en-US" sz="2400">
                <a:solidFill>
                  <a:schemeClr val="tx1"/>
                </a:solidFill>
              </a:rPr>
              <a:t>음성채널에서 말로하거나 화면공유를 통해 화면을 공유하며 알려줍니다</a:t>
            </a:r>
            <a:r>
              <a:rPr lang="en-US" altLang="ko-KR" sz="2400">
                <a:solidFill>
                  <a:schemeClr val="tx1"/>
                </a:solidFill>
              </a:rPr>
              <a:t>.</a:t>
            </a:r>
            <a:r>
              <a:rPr lang="ko-KR" altLang="en-US" sz="240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370"/>
          <a:stretch>
            <a:fillRect/>
          </a:stretch>
        </p:blipFill>
        <p:spPr>
          <a:xfrm>
            <a:off x="1145345" y="1517552"/>
            <a:ext cx="2217289" cy="191144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25877" y="4178801"/>
            <a:ext cx="3456225" cy="907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rgbClr val="FFB689"/>
                </a:solidFill>
              </a:rPr>
              <a:t>우선 온라인 친구가 있는지 </a:t>
            </a:r>
          </a:p>
          <a:p>
            <a:pPr algn="ctr">
              <a:defRPr/>
            </a:pPr>
            <a:r>
              <a:rPr lang="ko-KR" altLang="en-US">
                <a:solidFill>
                  <a:srgbClr val="FFB689"/>
                </a:solidFill>
              </a:rPr>
              <a:t>확인후에 숙제 도움 받기 글에</a:t>
            </a:r>
          </a:p>
          <a:p>
            <a:pPr algn="ctr">
              <a:defRPr/>
            </a:pPr>
            <a:r>
              <a:rPr lang="ko-KR" altLang="en-US">
                <a:solidFill>
                  <a:srgbClr val="FFB689"/>
                </a:solidFill>
              </a:rPr>
              <a:t>모르겠는 부분을 질문합니다</a:t>
            </a:r>
            <a:r>
              <a:rPr lang="en-US" altLang="ko-KR">
                <a:solidFill>
                  <a:srgbClr val="FFB689"/>
                </a:solidFill>
              </a:rPr>
              <a:t>.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4563" y="1056895"/>
            <a:ext cx="2241550" cy="27940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766185" y="4178801"/>
            <a:ext cx="4602480" cy="9056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rgbClr val="9BE5C8"/>
                </a:solidFill>
              </a:rPr>
              <a:t>음성채널은 </a:t>
            </a:r>
            <a:r>
              <a:rPr lang="ko-KR" altLang="en-US" b="1">
                <a:solidFill>
                  <a:srgbClr val="9BE5C8"/>
                </a:solidFill>
              </a:rPr>
              <a:t>들어가기만 해도</a:t>
            </a:r>
            <a:r>
              <a:rPr lang="en-US" altLang="ko-KR" b="1">
                <a:solidFill>
                  <a:srgbClr val="9BE5C8"/>
                </a:solidFill>
              </a:rPr>
              <a:t>,</a:t>
            </a:r>
          </a:p>
          <a:p>
            <a:pPr algn="ctr">
              <a:defRPr/>
            </a:pPr>
            <a:r>
              <a:rPr lang="ko-KR" altLang="en-US" b="1">
                <a:solidFill>
                  <a:srgbClr val="9BE5C8"/>
                </a:solidFill>
              </a:rPr>
              <a:t>마이크가 연결</a:t>
            </a:r>
            <a:r>
              <a:rPr lang="ko-KR" altLang="en-US">
                <a:solidFill>
                  <a:srgbClr val="9BE5C8"/>
                </a:solidFill>
              </a:rPr>
              <a:t>됩니다</a:t>
            </a:r>
            <a:r>
              <a:rPr lang="en-US" altLang="ko-KR">
                <a:solidFill>
                  <a:srgbClr val="9BE5C8"/>
                </a:solidFill>
              </a:rPr>
              <a:t>.</a:t>
            </a:r>
          </a:p>
          <a:p>
            <a:pPr algn="ctr">
              <a:defRPr/>
            </a:pPr>
            <a:r>
              <a:rPr lang="ko-KR" altLang="en-US">
                <a:solidFill>
                  <a:srgbClr val="9BE5C8"/>
                </a:solidFill>
              </a:rPr>
              <a:t>화면공유를 통해 코딩화면을 공유합니다</a:t>
            </a:r>
            <a:r>
              <a:rPr lang="en-US" altLang="ko-KR">
                <a:solidFill>
                  <a:srgbClr val="9BE5C8"/>
                </a:solidFill>
              </a:rPr>
              <a:t>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604759" y="4176587"/>
            <a:ext cx="4564380" cy="9078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rgbClr val="FFEF99"/>
                </a:solidFill>
              </a:rPr>
              <a:t>송출할 프로그램</a:t>
            </a:r>
            <a:r>
              <a:rPr lang="en-US" altLang="ko-KR">
                <a:solidFill>
                  <a:srgbClr val="FFEF99"/>
                </a:solidFill>
              </a:rPr>
              <a:t>(</a:t>
            </a:r>
            <a:r>
              <a:rPr lang="ko-KR" altLang="en-US">
                <a:solidFill>
                  <a:srgbClr val="FFEF99"/>
                </a:solidFill>
              </a:rPr>
              <a:t>이클립스</a:t>
            </a:r>
            <a:r>
              <a:rPr lang="en-US" altLang="ko-KR">
                <a:solidFill>
                  <a:srgbClr val="FFEF99"/>
                </a:solidFill>
              </a:rPr>
              <a:t>)</a:t>
            </a:r>
            <a:r>
              <a:rPr lang="ko-KR" altLang="en-US">
                <a:solidFill>
                  <a:srgbClr val="FFEF99"/>
                </a:solidFill>
              </a:rPr>
              <a:t>를</a:t>
            </a:r>
          </a:p>
          <a:p>
            <a:pPr algn="ctr">
              <a:defRPr/>
            </a:pPr>
            <a:r>
              <a:rPr lang="ko-KR" altLang="en-US">
                <a:solidFill>
                  <a:srgbClr val="FFEF99"/>
                </a:solidFill>
              </a:rPr>
              <a:t>선택하고</a:t>
            </a:r>
            <a:r>
              <a:rPr lang="en-US" altLang="ko-KR">
                <a:solidFill>
                  <a:srgbClr val="FFEF99"/>
                </a:solidFill>
              </a:rPr>
              <a:t>,</a:t>
            </a:r>
            <a:r>
              <a:rPr lang="ko-KR" altLang="en-US">
                <a:solidFill>
                  <a:srgbClr val="FFEF99"/>
                </a:solidFill>
              </a:rPr>
              <a:t> </a:t>
            </a:r>
            <a:r>
              <a:rPr lang="en-US" altLang="ko-KR">
                <a:solidFill>
                  <a:srgbClr val="FFEF99"/>
                </a:solidFill>
              </a:rPr>
              <a:t>GoLive</a:t>
            </a:r>
            <a:r>
              <a:rPr lang="ko-KR" altLang="en-US">
                <a:solidFill>
                  <a:srgbClr val="FFEF99"/>
                </a:solidFill>
              </a:rPr>
              <a:t>로 방송을 시작합니다</a:t>
            </a:r>
            <a:r>
              <a:rPr lang="en-US" altLang="ko-KR">
                <a:solidFill>
                  <a:srgbClr val="FFEF99"/>
                </a:solidFill>
              </a:rPr>
              <a:t>.</a:t>
            </a:r>
          </a:p>
          <a:p>
            <a:pPr algn="ctr">
              <a:defRPr/>
            </a:pPr>
            <a:r>
              <a:rPr lang="ko-KR" altLang="en-US">
                <a:solidFill>
                  <a:srgbClr val="FFEF99"/>
                </a:solidFill>
              </a:rPr>
              <a:t>화면을 공유하며 알려줍니다</a:t>
            </a:r>
            <a:r>
              <a:rPr lang="en-US" altLang="ko-KR">
                <a:solidFill>
                  <a:srgbClr val="FFEF99"/>
                </a:solidFill>
              </a:rPr>
              <a:t>.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088598" y="899988"/>
            <a:ext cx="3695700" cy="32766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217696" y="5008755"/>
            <a:ext cx="4072586" cy="29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>
                <a:solidFill>
                  <a:srgbClr val="808080"/>
                </a:solidFill>
              </a:rPr>
              <a:t>없어도 일단 올리면 누군가 들어옵니다</a:t>
            </a:r>
            <a:r>
              <a:rPr lang="en-US" altLang="ko-KR" sz="1400">
                <a:solidFill>
                  <a:srgbClr val="808080"/>
                </a:solidFill>
              </a:rPr>
              <a:t>.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597133" y="2531190"/>
            <a:ext cx="1299582" cy="452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9BE5C8"/>
                </a:solidFill>
              </a:rPr>
              <a:t>이걸로 끊어야</a:t>
            </a:r>
          </a:p>
          <a:p>
            <a:pPr>
              <a:defRPr/>
            </a:pPr>
            <a:r>
              <a:rPr lang="ko-KR" altLang="en-US" sz="1200">
                <a:solidFill>
                  <a:srgbClr val="9BE5C8"/>
                </a:solidFill>
              </a:rPr>
              <a:t> 나가집니다</a:t>
            </a:r>
            <a:r>
              <a:rPr lang="en-US" altLang="ko-KR" sz="1200">
                <a:solidFill>
                  <a:srgbClr val="9BE5C8"/>
                </a:solidFill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424761" y="3323917"/>
            <a:ext cx="1680582" cy="6401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9BE5C8"/>
                </a:solidFill>
              </a:rPr>
              <a:t>설명하는 입장이면</a:t>
            </a:r>
            <a:endParaRPr lang="en-US" altLang="ko-KR" sz="1200">
              <a:solidFill>
                <a:srgbClr val="9BE5C8"/>
              </a:solidFill>
            </a:endParaRPr>
          </a:p>
          <a:p>
            <a:pPr algn="ctr">
              <a:defRPr/>
            </a:pPr>
            <a:r>
              <a:rPr lang="ko-KR" altLang="en-US" sz="1200">
                <a:solidFill>
                  <a:srgbClr val="9BE5C8"/>
                </a:solidFill>
              </a:rPr>
              <a:t>마이크 설정을 하고</a:t>
            </a:r>
          </a:p>
          <a:p>
            <a:pPr algn="ctr">
              <a:defRPr/>
            </a:pPr>
            <a:r>
              <a:rPr lang="ko-KR" altLang="en-US" sz="1200">
                <a:solidFill>
                  <a:srgbClr val="9BE5C8"/>
                </a:solidFill>
              </a:rPr>
              <a:t>시작합니다</a:t>
            </a:r>
            <a:r>
              <a:rPr lang="en-US" altLang="ko-KR" sz="1200">
                <a:solidFill>
                  <a:srgbClr val="9BE5C8"/>
                </a:solidFill>
              </a:rPr>
              <a:t>.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787277" y="3906262"/>
            <a:ext cx="4617445" cy="270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808080"/>
                </a:solidFill>
              </a:rPr>
              <a:t>설명 듣기만 하실꺼면 들어오시고</a:t>
            </a:r>
            <a:r>
              <a:rPr lang="en-US" altLang="ko-KR" sz="1200">
                <a:solidFill>
                  <a:srgbClr val="808080"/>
                </a:solidFill>
              </a:rPr>
              <a:t>,</a:t>
            </a:r>
            <a:r>
              <a:rPr lang="ko-KR" altLang="en-US" sz="1200">
                <a:solidFill>
                  <a:srgbClr val="808080"/>
                </a:solidFill>
              </a:rPr>
              <a:t> 그냥 채팅으로 하셔도돼요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570438"/>
            <a:ext cx="10515600" cy="5813317"/>
          </a:xfrm>
        </p:spPr>
        <p:txBody>
          <a:bodyPr/>
          <a:lstStyle/>
          <a:p>
            <a:pPr marL="0" indent="0" algn="ctr">
              <a:buNone/>
              <a:defRPr/>
            </a:pPr>
            <a:r>
              <a:rPr lang="ko-KR" altLang="en-US"/>
              <a:t>제가 다크모드 환자라서</a:t>
            </a:r>
            <a:r>
              <a:rPr lang="en-US" altLang="ko-KR"/>
              <a:t> </a:t>
            </a:r>
            <a:r>
              <a:rPr lang="ko-KR" altLang="en-US"/>
              <a:t>배경이 회색입니다</a:t>
            </a:r>
            <a:r>
              <a:rPr lang="en-US" altLang="ko-KR"/>
              <a:t>. </a:t>
            </a:r>
          </a:p>
          <a:p>
            <a:pPr marL="0" indent="0" algn="ctr">
              <a:buNone/>
              <a:defRPr/>
            </a:pPr>
            <a:r>
              <a:rPr lang="ko-KR" altLang="en-US"/>
              <a:t>인쇄하진 마세요</a:t>
            </a:r>
            <a:r>
              <a:rPr lang="en-US" altLang="ko-KR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98681" y="1895168"/>
            <a:ext cx="5594638" cy="41467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89950" y="6557110"/>
            <a:ext cx="3702050" cy="300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400"/>
              <a:t>흑백출력으로 하면 되긴 합니다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6684" y="5240950"/>
            <a:ext cx="10898632" cy="1043644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defRPr/>
            </a:pPr>
            <a:r>
              <a:rPr lang="ko-KR" altLang="en-US" sz="2400">
                <a:solidFill>
                  <a:schemeClr val="tx1"/>
                </a:solidFill>
              </a:rPr>
              <a:t>여기서</a:t>
            </a:r>
            <a:r>
              <a:rPr lang="en-US" altLang="ko-KR" sz="2400">
                <a:solidFill>
                  <a:schemeClr val="tx1"/>
                </a:solidFill>
              </a:rPr>
              <a:t>,</a:t>
            </a:r>
            <a:r>
              <a:rPr lang="ko-KR" altLang="en-US" sz="2400">
                <a:solidFill>
                  <a:schemeClr val="tx1"/>
                </a:solidFill>
              </a:rPr>
              <a:t> 제가 디스코드를 선택한 이유 이기도한 </a:t>
            </a:r>
            <a:r>
              <a:rPr lang="en-US" altLang="ko-KR" sz="2400" b="1" i="1">
                <a:solidFill>
                  <a:schemeClr val="tx1"/>
                </a:solidFill>
              </a:rPr>
              <a:t>‘</a:t>
            </a:r>
            <a:r>
              <a:rPr lang="ko-KR" altLang="en-US" sz="2400" b="1" i="1">
                <a:solidFill>
                  <a:schemeClr val="tx1"/>
                </a:solidFill>
              </a:rPr>
              <a:t>코드블럭</a:t>
            </a:r>
            <a:r>
              <a:rPr lang="en-US" altLang="ko-KR" sz="2400" b="1" i="1">
                <a:solidFill>
                  <a:schemeClr val="tx1"/>
                </a:solidFill>
              </a:rPr>
              <a:t>’</a:t>
            </a:r>
            <a:r>
              <a:rPr lang="ko-KR" altLang="en-US" sz="2400">
                <a:solidFill>
                  <a:schemeClr val="tx1"/>
                </a:solidFill>
              </a:rPr>
              <a:t>이라는</a:t>
            </a:r>
          </a:p>
          <a:p>
            <a:pPr algn="ctr">
              <a:lnSpc>
                <a:spcPct val="130000"/>
              </a:lnSpc>
              <a:spcBef>
                <a:spcPts val="0"/>
              </a:spcBef>
              <a:defRPr/>
            </a:pPr>
            <a:r>
              <a:rPr lang="ko-KR" altLang="en-US" sz="2400">
                <a:solidFill>
                  <a:schemeClr val="tx1"/>
                </a:solidFill>
              </a:rPr>
              <a:t>기능이 있는데요</a:t>
            </a:r>
            <a:r>
              <a:rPr lang="en-US" altLang="ko-KR" sz="2400">
                <a:solidFill>
                  <a:schemeClr val="tx1"/>
                </a:solidFill>
              </a:rPr>
              <a:t>.</a:t>
            </a:r>
            <a:r>
              <a:rPr lang="ko-KR" altLang="en-US" sz="2400">
                <a:solidFill>
                  <a:schemeClr val="tx1"/>
                </a:solidFill>
              </a:rPr>
              <a:t> 사용법을 알려 드리겠습니다</a:t>
            </a:r>
            <a:r>
              <a:rPr lang="en-US" altLang="ko-KR" sz="2400">
                <a:solidFill>
                  <a:schemeClr val="tx1"/>
                </a:solidFill>
              </a:rPr>
              <a:t>.</a:t>
            </a:r>
            <a:r>
              <a:rPr lang="ko-KR" altLang="en-US" sz="2400">
                <a:solidFill>
                  <a:schemeClr val="tx1"/>
                </a:solidFill>
              </a:rPr>
              <a:t>  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09867" y="6560233"/>
            <a:ext cx="1582133" cy="297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400">
                <a:solidFill>
                  <a:srgbClr val="808080"/>
                </a:solidFill>
              </a:rPr>
              <a:t>슬랙도 됩니다</a:t>
            </a:r>
            <a:r>
              <a:rPr lang="en-US" altLang="ko-KR" sz="1400">
                <a:solidFill>
                  <a:srgbClr val="808080"/>
                </a:solidFill>
              </a:rPr>
              <a:t>.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80506" y="752978"/>
            <a:ext cx="4322215" cy="342361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98658" y="752978"/>
            <a:ext cx="5949224" cy="3423610"/>
          </a:xfrm>
          <a:prstGeom prst="rect">
            <a:avLst/>
          </a:prstGeom>
        </p:spPr>
      </p:pic>
      <p:sp>
        <p:nvSpPr>
          <p:cNvPr id="44" name="화살표: 오른쪽 43"/>
          <p:cNvSpPr/>
          <p:nvPr/>
        </p:nvSpPr>
        <p:spPr>
          <a:xfrm>
            <a:off x="4572000" y="1868129"/>
            <a:ext cx="1653048" cy="712838"/>
          </a:xfrm>
          <a:prstGeom prst="rightArrow">
            <a:avLst>
              <a:gd name="adj1" fmla="val 67187"/>
              <a:gd name="adj2" fmla="val 65631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4676467" y="2052483"/>
            <a:ext cx="1256563" cy="3591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/>
              <a:t>코드 블럭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120079" y="392011"/>
            <a:ext cx="1487622" cy="360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/>
              <a:t>그냥 보낼때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953832" y="392011"/>
            <a:ext cx="1835134" cy="360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/>
              <a:t>코드 블럭 사용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444112" y="4277032"/>
            <a:ext cx="3028828" cy="635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rgbClr val="FFB689"/>
                </a:solidFill>
              </a:rPr>
              <a:t>문법</a:t>
            </a:r>
            <a:r>
              <a:rPr lang="en-US" altLang="ko-KR">
                <a:solidFill>
                  <a:srgbClr val="FFB689"/>
                </a:solidFill>
              </a:rPr>
              <a:t>(</a:t>
            </a:r>
            <a:r>
              <a:rPr lang="ko-KR" altLang="en-US">
                <a:solidFill>
                  <a:srgbClr val="FFB689"/>
                </a:solidFill>
              </a:rPr>
              <a:t>띄어쓰기</a:t>
            </a:r>
            <a:r>
              <a:rPr lang="en-US" altLang="ko-KR">
                <a:solidFill>
                  <a:srgbClr val="FFB689"/>
                </a:solidFill>
              </a:rPr>
              <a:t>,Tap)</a:t>
            </a:r>
            <a:r>
              <a:rPr lang="ko-KR" altLang="en-US">
                <a:solidFill>
                  <a:srgbClr val="FFB689"/>
                </a:solidFill>
              </a:rPr>
              <a:t>망가짐</a:t>
            </a:r>
          </a:p>
          <a:p>
            <a:pPr algn="ctr">
              <a:defRPr/>
            </a:pPr>
            <a:r>
              <a:rPr lang="ko-KR" altLang="en-US">
                <a:solidFill>
                  <a:srgbClr val="FFB689"/>
                </a:solidFill>
              </a:rPr>
              <a:t>알아보기 힘듬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414260" y="4279797"/>
            <a:ext cx="3107055" cy="6427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rgbClr val="9BE5C8"/>
                </a:solidFill>
              </a:rPr>
              <a:t>문법을 유지한 채로 전송됨</a:t>
            </a:r>
          </a:p>
          <a:p>
            <a:pPr algn="ctr">
              <a:defRPr/>
            </a:pPr>
            <a:r>
              <a:rPr lang="ko-KR" altLang="en-US">
                <a:solidFill>
                  <a:srgbClr val="9BE5C8"/>
                </a:solidFill>
              </a:rPr>
              <a:t>알아보기 쉽게 칼라사용</a:t>
            </a:r>
            <a:endParaRPr lang="en-US" altLang="ko-KR">
              <a:solidFill>
                <a:srgbClr val="9BE5C8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6683" y="5546709"/>
            <a:ext cx="10898632" cy="452136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ko-KR" altLang="en-US" sz="2400">
                <a:solidFill>
                  <a:schemeClr val="tx1"/>
                </a:solidFill>
              </a:rPr>
              <a:t>위의 설명처럼하면 코드를 알아보기 쉽게 보낼 수 있습니다</a:t>
            </a:r>
            <a:r>
              <a:rPr lang="en-US" altLang="ko-KR" sz="2400">
                <a:solidFill>
                  <a:schemeClr val="tx1"/>
                </a:solidFill>
              </a:rPr>
              <a:t>.</a:t>
            </a:r>
            <a:r>
              <a:rPr lang="ko-KR" altLang="en-US" sz="2400">
                <a:solidFill>
                  <a:schemeClr val="tx1"/>
                </a:solidFill>
              </a:rPr>
              <a:t> 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62133" y="5086073"/>
            <a:ext cx="2348780" cy="295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>
                <a:solidFill>
                  <a:srgbClr val="808080"/>
                </a:solidFill>
              </a:rPr>
              <a:t>이해</a:t>
            </a:r>
            <a:r>
              <a:rPr lang="en-US" altLang="ko-KR" sz="1400">
                <a:solidFill>
                  <a:srgbClr val="808080"/>
                </a:solidFill>
              </a:rPr>
              <a:t> </a:t>
            </a:r>
            <a:r>
              <a:rPr lang="ko-KR" altLang="en-US" sz="1400">
                <a:solidFill>
                  <a:srgbClr val="808080"/>
                </a:solidFill>
              </a:rPr>
              <a:t>안되면 물어봅시다</a:t>
            </a:r>
            <a:r>
              <a:rPr lang="en-US" altLang="ko-KR" sz="1400">
                <a:solidFill>
                  <a:srgbClr val="808080"/>
                </a:solidFill>
              </a:rPr>
              <a:t>.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3555" y="1055326"/>
            <a:ext cx="1320867" cy="457223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27634" y="1740828"/>
            <a:ext cx="4269105" cy="14576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/>
              <a:t>질문방 채팅창에 </a:t>
            </a:r>
            <a:r>
              <a:rPr lang="en-US" altLang="ko-KR"/>
              <a:t>```(</a:t>
            </a:r>
            <a:r>
              <a:rPr lang="ko-KR" altLang="en-US"/>
              <a:t>사용언어</a:t>
            </a:r>
            <a:r>
              <a:rPr lang="en-US" altLang="ko-KR"/>
              <a:t>)</a:t>
            </a:r>
            <a:r>
              <a:rPr lang="ko-KR" altLang="en-US"/>
              <a:t>를</a:t>
            </a:r>
          </a:p>
          <a:p>
            <a:pPr algn="ctr">
              <a:defRPr/>
            </a:pPr>
            <a:r>
              <a:rPr lang="ko-KR" altLang="en-US"/>
              <a:t>치시고 </a:t>
            </a:r>
            <a:r>
              <a:rPr lang="en-US" altLang="ko-KR"/>
              <a:t>Enter</a:t>
            </a:r>
            <a:r>
              <a:rPr lang="ko-KR" altLang="en-US"/>
              <a:t>를 해서 다음줄에</a:t>
            </a:r>
          </a:p>
          <a:p>
            <a:pPr algn="ctr">
              <a:defRPr/>
            </a:pPr>
            <a:endParaRPr lang="ko-KR" altLang="en-US"/>
          </a:p>
          <a:p>
            <a:pPr algn="ctr">
              <a:defRPr/>
            </a:pPr>
            <a:r>
              <a:rPr lang="ko-KR" altLang="en-US"/>
              <a:t>보낼코드를 복사 후 붙여넣기 합니다</a:t>
            </a:r>
            <a:r>
              <a:rPr lang="en-US" altLang="ko-KR"/>
              <a:t>.</a:t>
            </a:r>
          </a:p>
          <a:p>
            <a:pPr algn="ctr">
              <a:defRPr/>
            </a:pPr>
            <a:endParaRPr lang="en-US" altLang="ko-KR"/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18956" y="2993542"/>
            <a:ext cx="1270065" cy="692185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861060" y="3855627"/>
            <a:ext cx="2773680" cy="904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/>
              <a:t>붙여넣으신 후에 </a:t>
            </a:r>
          </a:p>
          <a:p>
            <a:pPr algn="ctr">
              <a:defRPr/>
            </a:pPr>
            <a:r>
              <a:rPr lang="ko-KR" altLang="en-US"/>
              <a:t>다음줄에</a:t>
            </a:r>
            <a:r>
              <a:rPr lang="en-US" altLang="ko-KR"/>
              <a:t>```</a:t>
            </a:r>
            <a:r>
              <a:rPr lang="ko-KR" altLang="en-US"/>
              <a:t>으로 닫아서</a:t>
            </a:r>
          </a:p>
          <a:p>
            <a:pPr algn="ctr">
              <a:defRPr/>
            </a:pPr>
            <a:r>
              <a:rPr lang="ko-KR" altLang="en-US"/>
              <a:t>전송하면 끝입니다</a:t>
            </a:r>
            <a:r>
              <a:rPr lang="en-US" altLang="ko-KR"/>
              <a:t>.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944226" y="842534"/>
            <a:ext cx="3294943" cy="9444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>
                <a:solidFill>
                  <a:srgbClr val="808080"/>
                </a:solidFill>
              </a:rPr>
              <a:t>자바는 </a:t>
            </a:r>
            <a:r>
              <a:rPr lang="en-US" altLang="ko-KR" sz="1400">
                <a:solidFill>
                  <a:srgbClr val="808080"/>
                </a:solidFill>
              </a:rPr>
              <a:t>java</a:t>
            </a:r>
          </a:p>
          <a:p>
            <a:pPr>
              <a:defRPr/>
            </a:pPr>
            <a:r>
              <a:rPr lang="ko-KR" altLang="en-US" sz="1400">
                <a:solidFill>
                  <a:srgbClr val="808080"/>
                </a:solidFill>
              </a:rPr>
              <a:t>파이썬은 </a:t>
            </a:r>
            <a:r>
              <a:rPr lang="en-US" altLang="ko-KR" sz="1400">
                <a:solidFill>
                  <a:srgbClr val="808080"/>
                </a:solidFill>
              </a:rPr>
              <a:t>python</a:t>
            </a:r>
            <a:endParaRPr lang="ko-KR" altLang="en-US" sz="1400">
              <a:solidFill>
                <a:srgbClr val="808080"/>
              </a:solidFill>
            </a:endParaRPr>
          </a:p>
          <a:p>
            <a:pPr>
              <a:defRPr/>
            </a:pPr>
            <a:r>
              <a:rPr lang="en-US" altLang="ko-KR" sz="1400">
                <a:solidFill>
                  <a:srgbClr val="808080"/>
                </a:solidFill>
              </a:rPr>
              <a:t>C++</a:t>
            </a:r>
            <a:r>
              <a:rPr lang="ko-KR" altLang="en-US" sz="1400">
                <a:solidFill>
                  <a:srgbClr val="808080"/>
                </a:solidFill>
              </a:rPr>
              <a:t>은 </a:t>
            </a:r>
            <a:r>
              <a:rPr lang="en-US" altLang="ko-KR" sz="1400">
                <a:solidFill>
                  <a:srgbClr val="808080"/>
                </a:solidFill>
              </a:rPr>
              <a:t>cpp</a:t>
            </a:r>
            <a:r>
              <a:rPr lang="ko-KR" altLang="en-US" sz="1400">
                <a:solidFill>
                  <a:srgbClr val="808080"/>
                </a:solidFill>
              </a:rPr>
              <a:t>이라고 칩니다</a:t>
            </a:r>
            <a:r>
              <a:rPr lang="en-US" altLang="ko-KR" sz="1400">
                <a:solidFill>
                  <a:srgbClr val="808080"/>
                </a:solidFill>
              </a:rPr>
              <a:t>.</a:t>
            </a:r>
          </a:p>
          <a:p>
            <a:pPr>
              <a:defRPr/>
            </a:pPr>
            <a:r>
              <a:rPr lang="en-US" altLang="ko-KR" sz="1400">
                <a:solidFill>
                  <a:srgbClr val="808080"/>
                </a:solidFill>
              </a:rPr>
              <a:t>(</a:t>
            </a:r>
            <a:r>
              <a:rPr lang="ko-KR" altLang="en-US" sz="1400">
                <a:solidFill>
                  <a:srgbClr val="808080"/>
                </a:solidFill>
              </a:rPr>
              <a:t>이외에도</a:t>
            </a:r>
            <a:r>
              <a:rPr lang="en-US" altLang="ko-KR" sz="1400">
                <a:solidFill>
                  <a:srgbClr val="808080"/>
                </a:solidFill>
              </a:rPr>
              <a:t> </a:t>
            </a:r>
            <a:r>
              <a:rPr lang="ko-KR" altLang="en-US" sz="1400">
                <a:solidFill>
                  <a:srgbClr val="808080"/>
                </a:solidFill>
              </a:rPr>
              <a:t>많은 언어를 지원합니다</a:t>
            </a:r>
            <a:r>
              <a:rPr lang="en-US" altLang="ko-KR" sz="1400">
                <a:solidFill>
                  <a:srgbClr val="808080"/>
                </a:solidFill>
              </a:rPr>
              <a:t>.)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469698" y="305356"/>
            <a:ext cx="5252604" cy="4476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400" b="1">
                <a:solidFill>
                  <a:srgbClr val="BAFF1A"/>
                </a:solidFill>
              </a:rPr>
              <a:t>```</a:t>
            </a:r>
            <a:r>
              <a:rPr lang="ko-KR" altLang="en-US" sz="2400" b="1">
                <a:solidFill>
                  <a:srgbClr val="BAFF1A"/>
                </a:solidFill>
              </a:rPr>
              <a:t>은 숫자키 </a:t>
            </a:r>
            <a:r>
              <a:rPr lang="en-US" altLang="ko-KR" sz="2400" b="1">
                <a:solidFill>
                  <a:srgbClr val="BAFF1A"/>
                </a:solidFill>
              </a:rPr>
              <a:t>1</a:t>
            </a:r>
            <a:r>
              <a:rPr lang="ko-KR" altLang="en-US" sz="2400" b="1">
                <a:solidFill>
                  <a:srgbClr val="BAFF1A"/>
                </a:solidFill>
              </a:rPr>
              <a:t>옆에 있는 </a:t>
            </a:r>
            <a:r>
              <a:rPr lang="en-US" altLang="ko-KR" sz="2400" b="1">
                <a:solidFill>
                  <a:srgbClr val="BAFF1A"/>
                </a:solidFill>
              </a:rPr>
              <a:t>`</a:t>
            </a:r>
            <a:r>
              <a:rPr lang="ko-KR" altLang="en-US" sz="2400" b="1">
                <a:solidFill>
                  <a:srgbClr val="BAFF1A"/>
                </a:solidFill>
              </a:rPr>
              <a:t>입니다</a:t>
            </a:r>
            <a:r>
              <a:rPr lang="en-US" altLang="ko-KR" sz="2400" b="1">
                <a:solidFill>
                  <a:srgbClr val="BAFF1A"/>
                </a:solidFill>
              </a:rPr>
              <a:t>.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684038" y="0"/>
            <a:ext cx="4823924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rgbClr val="808080"/>
                </a:solidFill>
              </a:rPr>
              <a:t>Tap</a:t>
            </a:r>
            <a:r>
              <a:rPr lang="ko-KR" altLang="en-US">
                <a:solidFill>
                  <a:srgbClr val="808080"/>
                </a:solidFill>
              </a:rPr>
              <a:t>위 </a:t>
            </a:r>
            <a:r>
              <a:rPr lang="en-US" altLang="ko-KR">
                <a:solidFill>
                  <a:srgbClr val="808080"/>
                </a:solidFill>
              </a:rPr>
              <a:t>Esc</a:t>
            </a:r>
            <a:r>
              <a:rPr lang="ko-KR" altLang="en-US">
                <a:solidFill>
                  <a:srgbClr val="808080"/>
                </a:solidFill>
              </a:rPr>
              <a:t>아래 쉬프트하면 </a:t>
            </a:r>
            <a:r>
              <a:rPr lang="en-US" altLang="ko-KR">
                <a:solidFill>
                  <a:srgbClr val="808080"/>
                </a:solidFill>
              </a:rPr>
              <a:t>~</a:t>
            </a:r>
            <a:r>
              <a:rPr lang="ko-KR" altLang="en-US">
                <a:solidFill>
                  <a:srgbClr val="808080"/>
                </a:solidFill>
              </a:rPr>
              <a:t> 나오는 그거</a:t>
            </a: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533309" y="2551086"/>
            <a:ext cx="2629225" cy="2534987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flipH="1">
            <a:off x="7485349" y="1085966"/>
            <a:ext cx="2451100" cy="1784350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5316654" y="2112920"/>
            <a:ext cx="3200400" cy="2973152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4825999" y="4575097"/>
            <a:ext cx="1362680" cy="3664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/>
              <a:t>이해못했음</a:t>
            </a:r>
            <a:endParaRPr lang="en-US" altLang="ko-KR" b="1"/>
          </a:p>
        </p:txBody>
      </p:sp>
      <p:sp>
        <p:nvSpPr>
          <p:cNvPr id="62" name="화살표: 오른쪽 61"/>
          <p:cNvSpPr/>
          <p:nvPr/>
        </p:nvSpPr>
        <p:spPr>
          <a:xfrm rot="18976022">
            <a:off x="5560431" y="4176588"/>
            <a:ext cx="449146" cy="3055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8512098" y="752978"/>
            <a:ext cx="1874025" cy="359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/>
              <a:t>’’’</a:t>
            </a:r>
            <a:r>
              <a:rPr lang="ko-KR" altLang="en-US" b="1"/>
              <a:t>외않됌</a:t>
            </a:r>
            <a:r>
              <a:rPr lang="en-US" altLang="ko-KR" b="1"/>
              <a:t>?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9936449" y="1965401"/>
            <a:ext cx="1935976" cy="643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따움표하니까</a:t>
            </a:r>
          </a:p>
          <a:p>
            <a:pPr>
              <a:defRPr/>
            </a:pPr>
            <a:r>
              <a:rPr lang="ko-KR" altLang="en-US"/>
              <a:t>안되지 바보야</a:t>
            </a:r>
            <a:r>
              <a:rPr lang="en-US" altLang="ko-KR"/>
              <a:t>...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163621" y="3996566"/>
            <a:ext cx="1022721" cy="360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/>
              <a:t>잘된다</a:t>
            </a:r>
            <a:r>
              <a:rPr lang="en-US" altLang="ko-KR" b="1"/>
              <a:t>!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983722" y="1039231"/>
            <a:ext cx="441078" cy="366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힝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51485" y="4827984"/>
            <a:ext cx="3583305" cy="6374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rgbClr val="A6A6A6"/>
                </a:solidFill>
              </a:rPr>
              <a:t>2000</a:t>
            </a:r>
            <a:r>
              <a:rPr lang="ko-KR" altLang="en-US">
                <a:solidFill>
                  <a:srgbClr val="A6A6A6"/>
                </a:solidFill>
              </a:rPr>
              <a:t>자 제한 때문에 중간에</a:t>
            </a:r>
          </a:p>
          <a:p>
            <a:pPr algn="ctr">
              <a:defRPr/>
            </a:pPr>
            <a:r>
              <a:rPr lang="ko-KR" altLang="en-US">
                <a:solidFill>
                  <a:srgbClr val="A6A6A6"/>
                </a:solidFill>
              </a:rPr>
              <a:t>짤라서 보내야 할 수 도있어요</a:t>
            </a:r>
            <a:r>
              <a:rPr lang="en-US" altLang="ko-KR">
                <a:solidFill>
                  <a:srgbClr val="A6A6A6"/>
                </a:solidFill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59631" y="752979"/>
            <a:ext cx="6072735" cy="4333094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1810449" y="5085435"/>
            <a:ext cx="2658094" cy="366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얘만 아직 이해 못했음</a:t>
            </a:r>
          </a:p>
        </p:txBody>
      </p:sp>
      <p:sp>
        <p:nvSpPr>
          <p:cNvPr id="68" name="화살표: 오른쪽 67"/>
          <p:cNvSpPr/>
          <p:nvPr/>
        </p:nvSpPr>
        <p:spPr>
          <a:xfrm rot="19318106">
            <a:off x="2520155" y="4673937"/>
            <a:ext cx="449146" cy="3055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646683" y="5546709"/>
            <a:ext cx="10898632" cy="452136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ko-KR" altLang="en-US" sz="2400">
                <a:solidFill>
                  <a:schemeClr val="tx1"/>
                </a:solidFill>
              </a:rPr>
              <a:t>이제 조원들 끼리 디스코드로 질문을 공유하며</a:t>
            </a:r>
            <a:r>
              <a:rPr lang="en-US" altLang="ko-KR" sz="2400">
                <a:solidFill>
                  <a:schemeClr val="tx1"/>
                </a:solidFill>
              </a:rPr>
              <a:t>,</a:t>
            </a:r>
            <a:r>
              <a:rPr lang="ko-KR" altLang="en-US" sz="2400">
                <a:solidFill>
                  <a:schemeClr val="tx1"/>
                </a:solidFill>
              </a:rPr>
              <a:t> 공부할 수 있습니다</a:t>
            </a:r>
            <a:r>
              <a:rPr lang="en-US" altLang="ko-KR" sz="2400">
                <a:solidFill>
                  <a:schemeClr val="tx1"/>
                </a:solidFill>
              </a:rPr>
              <a:t>.</a:t>
            </a:r>
            <a:r>
              <a:rPr lang="ko-KR" altLang="en-US" sz="240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944607" y="383143"/>
            <a:ext cx="4302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/>
              <a:t>살인사건에서 나올거 같은 조원들</a:t>
            </a:r>
            <a:r>
              <a:rPr lang="en-US" altLang="ko-KR" b="1"/>
              <a:t>.jpg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80405" y="1016380"/>
            <a:ext cx="6431189" cy="36049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06469" y="1907778"/>
            <a:ext cx="1638631" cy="3651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FF0000"/>
                </a:solidFill>
                <a:effectLst>
                  <a:glow rad="444500">
                    <a:schemeClr val="dk1">
                      <a:alpha val="60000"/>
                    </a:schemeClr>
                  </a:glow>
                </a:effectLst>
              </a:rPr>
              <a:t>안</a:t>
            </a:r>
            <a:r>
              <a:rPr lang="en-US" altLang="ko-KR" b="1" dirty="0">
                <a:solidFill>
                  <a:srgbClr val="FF0000"/>
                </a:solidFill>
                <a:effectLst>
                  <a:glow rad="444500">
                    <a:schemeClr val="dk1">
                      <a:alpha val="60000"/>
                    </a:schemeClr>
                  </a:glow>
                </a:effectLst>
              </a:rPr>
              <a:t>.</a:t>
            </a:r>
            <a:r>
              <a:rPr lang="ko-KR" altLang="en-US" b="1" dirty="0">
                <a:solidFill>
                  <a:srgbClr val="FF0000"/>
                </a:solidFill>
                <a:effectLst>
                  <a:glow rad="444500">
                    <a:schemeClr val="dk1">
                      <a:alpha val="60000"/>
                    </a:schemeClr>
                  </a:glow>
                </a:effectLst>
              </a:rPr>
              <a:t>되</a:t>
            </a:r>
            <a:r>
              <a:rPr lang="en-US" altLang="ko-KR" b="1" dirty="0">
                <a:solidFill>
                  <a:srgbClr val="FF0000"/>
                </a:solidFill>
                <a:effectLst>
                  <a:glow rad="444500">
                    <a:schemeClr val="dk1">
                      <a:alpha val="60000"/>
                    </a:schemeClr>
                  </a:glow>
                </a:effectLst>
              </a:rPr>
              <a:t>.</a:t>
            </a:r>
            <a:r>
              <a:rPr lang="ko-KR" altLang="en-US" b="1" dirty="0">
                <a:solidFill>
                  <a:srgbClr val="FF0000"/>
                </a:solidFill>
                <a:effectLst>
                  <a:glow rad="444500">
                    <a:schemeClr val="dk1">
                      <a:alpha val="60000"/>
                    </a:schemeClr>
                  </a:glow>
                </a:effectLst>
              </a:rPr>
              <a:t>자</a:t>
            </a:r>
            <a:r>
              <a:rPr lang="en-US" altLang="ko-KR" b="1" dirty="0">
                <a:solidFill>
                  <a:srgbClr val="FF0000"/>
                </a:solidFill>
                <a:effectLst>
                  <a:glow rad="444500">
                    <a:schemeClr val="dk1">
                      <a:alpha val="60000"/>
                    </a:schemeClr>
                  </a:glow>
                </a:effectLst>
              </a:rPr>
              <a:t>.</a:t>
            </a:r>
            <a:r>
              <a:rPr lang="ko-KR" altLang="en-US" b="1" dirty="0">
                <a:solidFill>
                  <a:srgbClr val="FF0000"/>
                </a:solidFill>
                <a:effectLst>
                  <a:glow rad="444500">
                    <a:schemeClr val="dk1">
                      <a:alpha val="60000"/>
                    </a:schemeClr>
                  </a:glow>
                </a:effectLst>
              </a:rPr>
              <a:t>나</a:t>
            </a:r>
            <a:r>
              <a:rPr lang="en-US" altLang="ko-KR" b="1" dirty="0">
                <a:solidFill>
                  <a:srgbClr val="FF0000"/>
                </a:solidFill>
                <a:effectLst>
                  <a:glow rad="444500">
                    <a:schemeClr val="dk1">
                      <a:alpha val="60000"/>
                    </a:schemeClr>
                  </a:glow>
                </a:effectLst>
              </a:rPr>
              <a:t>.</a:t>
            </a:r>
            <a:endParaRPr lang="en-US" altLang="ko-KR" b="1" dirty="0">
              <a:solidFill>
                <a:srgbClr val="FF0000"/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16472" y="3691824"/>
            <a:ext cx="677015" cy="3651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dk1"/>
                </a:solidFill>
                <a:effectLst>
                  <a:glow rad="444500">
                    <a:schemeClr val="lt1">
                      <a:alpha val="60000"/>
                    </a:schemeClr>
                  </a:glow>
                </a:effectLst>
              </a:rPr>
              <a:t>아얏</a:t>
            </a:r>
            <a:endParaRPr lang="ko-KR" altLang="en-US">
              <a:solidFill>
                <a:schemeClr val="dk1"/>
              </a:solidFill>
              <a:effectLst>
                <a:glow rad="444500">
                  <a:schemeClr val="lt1"/>
                </a:glo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34517" y="4626755"/>
            <a:ext cx="2682720" cy="2997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/>
              <a:t>이현우 뒷통수 때리는 짤</a:t>
            </a:r>
            <a:r>
              <a:rPr lang="en-US" altLang="ko-KR" sz="1400"/>
              <a:t>.gif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31709" y="527737"/>
            <a:ext cx="7702810" cy="452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/>
              <a:t>안되거나</a:t>
            </a:r>
            <a:r>
              <a:rPr lang="en-US" altLang="ko-KR" sz="2400"/>
              <a:t>,</a:t>
            </a:r>
            <a:r>
              <a:rPr lang="ko-KR" altLang="en-US" sz="2400"/>
              <a:t> 궁금한거 있으면 언제든지 질문주세요</a:t>
            </a:r>
            <a:r>
              <a:rPr lang="en-US" altLang="ko-KR" sz="2400"/>
              <a:t>.^^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94491" y="5264979"/>
            <a:ext cx="5803017" cy="57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200"/>
              <a:t>(</a:t>
            </a:r>
            <a:r>
              <a:rPr lang="ko-KR" altLang="en-US" sz="3200"/>
              <a:t>질문은 언제나 환영입니다</a:t>
            </a:r>
            <a:r>
              <a:rPr lang="en-US" altLang="ko-KR" sz="3200"/>
              <a:t>.)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77668" y="394870"/>
            <a:ext cx="1067279" cy="2374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000"/>
              <a:t>(</a:t>
            </a:r>
            <a:r>
              <a:rPr lang="ko-KR" altLang="en-US" sz="1000"/>
              <a:t>때리지 말고</a:t>
            </a:r>
            <a:r>
              <a:rPr lang="en-US" altLang="ko-KR" sz="1000"/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6683" y="5546709"/>
            <a:ext cx="10898632" cy="452136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ko-KR" altLang="en-US" sz="2400">
                <a:solidFill>
                  <a:schemeClr val="tx1"/>
                </a:solidFill>
              </a:rPr>
              <a:t>제 모든 </a:t>
            </a:r>
            <a:r>
              <a:rPr lang="en-US" altLang="ko-KR" sz="2400">
                <a:solidFill>
                  <a:schemeClr val="tx1"/>
                </a:solidFill>
              </a:rPr>
              <a:t>PPT</a:t>
            </a:r>
            <a:r>
              <a:rPr lang="ko-KR" altLang="en-US" sz="2400">
                <a:solidFill>
                  <a:schemeClr val="tx1"/>
                </a:solidFill>
              </a:rPr>
              <a:t>는 </a:t>
            </a:r>
            <a:r>
              <a:rPr lang="en-US" altLang="ko-KR" sz="2400">
                <a:solidFill>
                  <a:schemeClr val="tx1"/>
                </a:solidFill>
              </a:rPr>
              <a:t>GIT</a:t>
            </a:r>
            <a:r>
              <a:rPr lang="ko-KR" altLang="en-US" sz="2400">
                <a:solidFill>
                  <a:schemeClr val="tx1"/>
                </a:solidFill>
              </a:rPr>
              <a:t>으로 공유 되고 있습니다</a:t>
            </a:r>
            <a:r>
              <a:rPr lang="en-US" altLang="ko-KR" sz="2400">
                <a:solidFill>
                  <a:schemeClr val="tx1"/>
                </a:solidFill>
              </a:rPr>
              <a:t>.</a:t>
            </a:r>
            <a:r>
              <a:rPr lang="ko-KR" altLang="en-US" sz="240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4586" y="752978"/>
            <a:ext cx="5402826" cy="43330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8130"/>
          <a:stretch>
            <a:fillRect/>
          </a:stretch>
        </p:blipFill>
        <p:spPr>
          <a:xfrm>
            <a:off x="9251948" y="3884847"/>
            <a:ext cx="2940052" cy="29731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24700" y="1708148"/>
            <a:ext cx="2729868" cy="299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dirty="0" err="1"/>
              <a:t>이거누르면</a:t>
            </a:r>
            <a:r>
              <a:rPr lang="ko-KR" altLang="en-US" sz="1400" dirty="0"/>
              <a:t> </a:t>
            </a:r>
            <a:r>
              <a:rPr lang="en-US" altLang="ko-KR" sz="1400" dirty="0"/>
              <a:t>zip</a:t>
            </a:r>
            <a:r>
              <a:rPr lang="ko-KR" altLang="en-US" sz="1400" dirty="0"/>
              <a:t>으로 다운 나옴</a:t>
            </a:r>
          </a:p>
        </p:txBody>
      </p:sp>
      <p:sp>
        <p:nvSpPr>
          <p:cNvPr id="8" name="화살표: 오른쪽 7"/>
          <p:cNvSpPr/>
          <p:nvPr/>
        </p:nvSpPr>
        <p:spPr>
          <a:xfrm rot="18994820">
            <a:off x="9669483" y="6322302"/>
            <a:ext cx="273739" cy="18624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84942" y="386583"/>
            <a:ext cx="4222116" cy="3663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/>
              <a:t>github.com/jaderain765/Study_PPT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227945" y="-7332"/>
            <a:ext cx="1964055" cy="7291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400" dirty="0">
                <a:solidFill>
                  <a:srgbClr val="808080"/>
                </a:solidFill>
              </a:rPr>
              <a:t>옥돌 </a:t>
            </a:r>
            <a:r>
              <a:rPr lang="ko-KR" altLang="en-US" sz="1400" b="1" dirty="0">
                <a:solidFill>
                  <a:srgbClr val="808080"/>
                </a:solidFill>
              </a:rPr>
              <a:t>현</a:t>
            </a:r>
            <a:r>
              <a:rPr lang="en-US" altLang="ko-KR" sz="1400" dirty="0">
                <a:solidFill>
                  <a:srgbClr val="808080"/>
                </a:solidFill>
              </a:rPr>
              <a:t> </a:t>
            </a:r>
            <a:r>
              <a:rPr lang="ko-KR" altLang="en-US" sz="1400" dirty="0">
                <a:solidFill>
                  <a:srgbClr val="808080"/>
                </a:solidFill>
              </a:rPr>
              <a:t>玹</a:t>
            </a:r>
            <a:r>
              <a:rPr lang="en-US" altLang="ko-KR" sz="1400" dirty="0">
                <a:solidFill>
                  <a:srgbClr val="808080"/>
                </a:solidFill>
              </a:rPr>
              <a:t> jade</a:t>
            </a:r>
          </a:p>
          <a:p>
            <a:pPr algn="r">
              <a:defRPr/>
            </a:pPr>
            <a:r>
              <a:rPr lang="ko-KR" altLang="en-US" sz="1400" dirty="0">
                <a:solidFill>
                  <a:srgbClr val="808080"/>
                </a:solidFill>
              </a:rPr>
              <a:t>비 </a:t>
            </a:r>
            <a:r>
              <a:rPr lang="ko-KR" altLang="en-US" sz="1400" b="1" dirty="0">
                <a:solidFill>
                  <a:srgbClr val="808080"/>
                </a:solidFill>
              </a:rPr>
              <a:t>우</a:t>
            </a:r>
            <a:r>
              <a:rPr lang="en-US" altLang="ko-KR" sz="1400" dirty="0">
                <a:solidFill>
                  <a:srgbClr val="808080"/>
                </a:solidFill>
              </a:rPr>
              <a:t> </a:t>
            </a:r>
            <a:r>
              <a:rPr lang="ko-KR" altLang="en-US" sz="1400" dirty="0">
                <a:solidFill>
                  <a:srgbClr val="808080"/>
                </a:solidFill>
              </a:rPr>
              <a:t>雨</a:t>
            </a:r>
            <a:r>
              <a:rPr lang="en-US" altLang="ko-KR" sz="1400" dirty="0">
                <a:solidFill>
                  <a:srgbClr val="808080"/>
                </a:solidFill>
              </a:rPr>
              <a:t> rain</a:t>
            </a:r>
          </a:p>
          <a:p>
            <a:pPr algn="r">
              <a:defRPr/>
            </a:pPr>
            <a:r>
              <a:rPr lang="en-US" altLang="ko-KR" sz="1400" dirty="0">
                <a:solidFill>
                  <a:srgbClr val="808080"/>
                </a:solidFill>
              </a:rPr>
              <a:t>765</a:t>
            </a:r>
            <a:r>
              <a:rPr lang="ko-KR" altLang="en-US" sz="1400" dirty="0">
                <a:solidFill>
                  <a:srgbClr val="808080"/>
                </a:solidFill>
              </a:rPr>
              <a:t>는 아무 </a:t>
            </a:r>
            <a:r>
              <a:rPr lang="ko-KR" altLang="en-US" sz="1400" dirty="0" err="1">
                <a:solidFill>
                  <a:srgbClr val="808080"/>
                </a:solidFill>
              </a:rPr>
              <a:t>이유없음</a:t>
            </a:r>
            <a:endParaRPr lang="ko-KR" altLang="en-US" sz="1400" dirty="0">
              <a:solidFill>
                <a:srgbClr val="80808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265284" y="4290888"/>
            <a:ext cx="2837181" cy="3173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500" b="1">
                <a:solidFill>
                  <a:srgbClr val="000000"/>
                </a:solidFill>
              </a:rPr>
              <a:t>언젠가 깃</a:t>
            </a:r>
            <a:r>
              <a:rPr lang="en-US" altLang="ko-KR" sz="1500" b="1">
                <a:solidFill>
                  <a:srgbClr val="000000"/>
                </a:solidFill>
              </a:rPr>
              <a:t>PPT</a:t>
            </a:r>
            <a:r>
              <a:rPr lang="ko-KR" altLang="en-US" sz="1500" b="1">
                <a:solidFill>
                  <a:srgbClr val="000000"/>
                </a:solidFill>
              </a:rPr>
              <a:t>도 만들어야겠어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97849" y="6491605"/>
            <a:ext cx="1637666" cy="3663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>
                <a:solidFill>
                  <a:srgbClr val="A6A6A6"/>
                </a:solidFill>
              </a:rPr>
              <a:t>GIT</a:t>
            </a:r>
            <a:r>
              <a:rPr lang="ko-KR" altLang="en-US" b="1">
                <a:solidFill>
                  <a:srgbClr val="A6A6A6"/>
                </a:solidFill>
              </a:rPr>
              <a:t>쓸줄 모름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969772" y="3991927"/>
            <a:ext cx="1301115" cy="366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hlinkClick r:id="rId4"/>
              </a:rPr>
              <a:t>(GIT</a:t>
            </a:r>
            <a:r>
              <a:rPr lang="ko-KR" altLang="en-US" dirty="0">
                <a:hlinkClick r:id="rId4"/>
              </a:rPr>
              <a:t>링크</a:t>
            </a:r>
            <a:r>
              <a:rPr lang="en-US" altLang="ko-KR" dirty="0">
                <a:hlinkClick r:id="rId4"/>
              </a:rPr>
              <a:t>)</a:t>
            </a:r>
            <a:endParaRPr lang="en-US" altLang="ko-KR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17DB3B02-9335-40CA-8307-5FCB7A212C2F}"/>
              </a:ext>
            </a:extLst>
          </p:cNvPr>
          <p:cNvSpPr/>
          <p:nvPr/>
        </p:nvSpPr>
        <p:spPr>
          <a:xfrm rot="8786290">
            <a:off x="6804278" y="1870462"/>
            <a:ext cx="332502" cy="21910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239477-4E1E-437D-A7C4-6D5E75BB4510}"/>
              </a:ext>
            </a:extLst>
          </p:cNvPr>
          <p:cNvSpPr txBox="1"/>
          <p:nvPr/>
        </p:nvSpPr>
        <p:spPr>
          <a:xfrm>
            <a:off x="3467122" y="3427373"/>
            <a:ext cx="3374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</a:schemeClr>
                </a:solidFill>
              </a:rPr>
              <a:t>안에 들어가서 개별 다운해도 됩니다</a:t>
            </a:r>
            <a:r>
              <a:rPr lang="en-US" altLang="ko-KR" sz="1400" dirty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B1A008-9F9C-4460-9678-856460DB1D18}"/>
              </a:ext>
            </a:extLst>
          </p:cNvPr>
          <p:cNvSpPr txBox="1"/>
          <p:nvPr/>
        </p:nvSpPr>
        <p:spPr>
          <a:xfrm>
            <a:off x="4049605" y="203337"/>
            <a:ext cx="4092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</a:schemeClr>
                </a:solidFill>
              </a:rPr>
              <a:t>수정 </a:t>
            </a:r>
            <a:r>
              <a:rPr lang="ko-KR" altLang="en-US" sz="1400" dirty="0" err="1">
                <a:solidFill>
                  <a:schemeClr val="tx1">
                    <a:lumMod val="50000"/>
                  </a:schemeClr>
                </a:solidFill>
              </a:rPr>
              <a:t>할일있으면</a:t>
            </a:r>
            <a:r>
              <a:rPr lang="ko-KR" altLang="en-US" sz="1400" dirty="0">
                <a:solidFill>
                  <a:schemeClr val="tx1">
                    <a:lumMod val="50000"/>
                  </a:schemeClr>
                </a:solidFill>
              </a:rPr>
              <a:t> 깃에 커밋하니 깃으로 보세요</a:t>
            </a:r>
            <a:endParaRPr lang="en-US" altLang="ko-KR" sz="14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72551" y="1515772"/>
            <a:ext cx="3465432" cy="27723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883606" y="1199682"/>
            <a:ext cx="1592509" cy="291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/>
              <a:t>USB</a:t>
            </a:r>
            <a:r>
              <a:rPr lang="ko-KR" altLang="en-US" sz="1400"/>
              <a:t>가 없어졌어</a:t>
            </a:r>
            <a:r>
              <a:rPr lang="en-US" altLang="ko-KR" sz="1400"/>
              <a:t>?</a:t>
            </a:r>
          </a:p>
        </p:txBody>
      </p:sp>
      <p:sp>
        <p:nvSpPr>
          <p:cNvPr id="9" name="TextBox 7"/>
          <p:cNvSpPr txBox="1"/>
          <p:nvPr/>
        </p:nvSpPr>
        <p:spPr>
          <a:xfrm>
            <a:off x="7826205" y="4266731"/>
            <a:ext cx="1230321" cy="293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/>
              <a:t>아이융ㅠㅠ</a:t>
            </a:r>
          </a:p>
        </p:txBody>
      </p:sp>
      <p:pic>
        <p:nvPicPr>
          <p:cNvPr id="10" name="그림 1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8383" y="470670"/>
            <a:ext cx="3194282" cy="4317640"/>
          </a:xfrm>
          <a:prstGeom prst="rect">
            <a:avLst/>
          </a:prstGeom>
        </p:spPr>
      </p:pic>
      <p:pic>
        <p:nvPicPr>
          <p:cNvPr id="11" name="그림 12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0387316">
            <a:off x="4992722" y="1587580"/>
            <a:ext cx="965324" cy="970657"/>
          </a:xfrm>
          <a:prstGeom prst="rect">
            <a:avLst/>
          </a:prstGeom>
          <a:effectLst>
            <a:glow rad="635000">
              <a:schemeClr val="dk1">
                <a:alpha val="75000"/>
              </a:schemeClr>
            </a:glow>
          </a:effectLst>
        </p:spPr>
      </p:pic>
      <p:pic>
        <p:nvPicPr>
          <p:cNvPr id="12" name="그림 5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1280922">
            <a:off x="5606348" y="2741056"/>
            <a:ext cx="863153" cy="731913"/>
          </a:xfrm>
          <a:prstGeom prst="rect">
            <a:avLst/>
          </a:prstGeom>
          <a:effectLst>
            <a:glow rad="444500">
              <a:schemeClr val="accent2">
                <a:satMod val="175000"/>
                <a:alpha val="85000"/>
              </a:schemeClr>
            </a:glow>
          </a:effectLst>
        </p:spPr>
      </p:pic>
      <p:sp>
        <p:nvSpPr>
          <p:cNvPr id="13" name="TextBox 13"/>
          <p:cNvSpPr txBox="1"/>
          <p:nvPr/>
        </p:nvSpPr>
        <p:spPr>
          <a:xfrm>
            <a:off x="5194550" y="2869073"/>
            <a:ext cx="639093" cy="5483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>
                <a:effectLst>
                  <a:glow rad="444500">
                    <a:schemeClr val="accent1">
                      <a:satMod val="175000"/>
                      <a:alpha val="85000"/>
                    </a:schemeClr>
                  </a:glow>
                </a:effectLst>
              </a:rPr>
              <a:t>C</a:t>
            </a:r>
            <a:r>
              <a:rPr lang="en-US" altLang="ko-KR" sz="3000">
                <a:effectLst>
                  <a:glow rad="190500">
                    <a:schemeClr val="accent1">
                      <a:satMod val="175000"/>
                      <a:alpha val="50000"/>
                    </a:schemeClr>
                  </a:glow>
                </a:effectLst>
              </a:rPr>
              <a:t>:</a:t>
            </a:r>
            <a:endParaRPr lang="en-US" altLang="ko-KR" sz="3000"/>
          </a:p>
        </p:txBody>
      </p:sp>
      <p:pic>
        <p:nvPicPr>
          <p:cNvPr id="14" name="그림 6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760"/>
          <a:stretch>
            <a:fillRect/>
          </a:stretch>
        </p:blipFill>
        <p:spPr>
          <a:xfrm flipH="1">
            <a:off x="0" y="919289"/>
            <a:ext cx="4570460" cy="3515683"/>
          </a:xfrm>
          <a:prstGeom prst="rect">
            <a:avLst/>
          </a:prstGeom>
        </p:spPr>
      </p:pic>
      <p:pic>
        <p:nvPicPr>
          <p:cNvPr id="15" name="그림 5"/>
          <p:cNvPicPr>
            <a:picLocks noChangeAspect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 rot="2367813">
            <a:off x="2147632" y="2718663"/>
            <a:ext cx="2120169" cy="1797804"/>
          </a:xfrm>
          <a:prstGeom prst="rect">
            <a:avLst/>
          </a:prstGeom>
          <a:effectLst>
            <a:glow rad="190500">
              <a:srgbClr val="FFB689">
                <a:alpha val="50000"/>
              </a:srgbClr>
            </a:glow>
          </a:effectLst>
        </p:spPr>
      </p:pic>
      <p:sp>
        <p:nvSpPr>
          <p:cNvPr id="16" name="TextBox 7"/>
          <p:cNvSpPr txBox="1"/>
          <p:nvPr/>
        </p:nvSpPr>
        <p:spPr>
          <a:xfrm>
            <a:off x="1903057" y="894673"/>
            <a:ext cx="2351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주인님</a:t>
            </a:r>
            <a:r>
              <a:rPr lang="en-US" altLang="ko-KR"/>
              <a:t>,</a:t>
            </a:r>
            <a:r>
              <a:rPr lang="ko-KR" altLang="en-US"/>
              <a:t> 얼른 </a:t>
            </a:r>
            <a:r>
              <a:rPr lang="en-US" altLang="ko-KR"/>
              <a:t>USB</a:t>
            </a:r>
            <a:r>
              <a:rPr lang="ko-KR" altLang="en-US"/>
              <a:t>를</a:t>
            </a:r>
            <a:r>
              <a:rPr lang="en-US" altLang="ko-KR"/>
              <a:t>!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108834" y="5250557"/>
            <a:ext cx="7936230" cy="1043563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defRPr/>
            </a:pPr>
            <a:r>
              <a:rPr lang="ko-KR" altLang="en-US" sz="2400">
                <a:solidFill>
                  <a:schemeClr val="tx1"/>
                </a:solidFill>
              </a:rPr>
              <a:t>저번 시간에 </a:t>
            </a:r>
            <a:r>
              <a:rPr lang="en-US" altLang="ko-KR" sz="2400">
                <a:solidFill>
                  <a:schemeClr val="tx1"/>
                </a:solidFill>
              </a:rPr>
              <a:t>USB</a:t>
            </a:r>
            <a:r>
              <a:rPr lang="ko-KR" altLang="en-US" sz="2400">
                <a:solidFill>
                  <a:schemeClr val="tx1"/>
                </a:solidFill>
              </a:rPr>
              <a:t>를 이용하여</a:t>
            </a:r>
            <a:r>
              <a:rPr lang="en-US" altLang="ko-KR" sz="2400">
                <a:solidFill>
                  <a:schemeClr val="tx1"/>
                </a:solidFill>
              </a:rPr>
              <a:t>,</a:t>
            </a:r>
            <a:r>
              <a:rPr lang="ko-KR" altLang="en-US" sz="2400">
                <a:solidFill>
                  <a:schemeClr val="tx1"/>
                </a:solidFill>
              </a:rPr>
              <a:t> 워크스페이스를 옮기고</a:t>
            </a:r>
          </a:p>
          <a:p>
            <a:pPr algn="ctr">
              <a:lnSpc>
                <a:spcPct val="130000"/>
              </a:lnSpc>
              <a:spcBef>
                <a:spcPts val="0"/>
              </a:spcBef>
              <a:defRPr/>
            </a:pPr>
            <a:r>
              <a:rPr lang="ko-KR" altLang="en-US" sz="2400">
                <a:solidFill>
                  <a:schemeClr val="tx1"/>
                </a:solidFill>
              </a:rPr>
              <a:t>개발환경을 통일해서 들고 다니면서 개발하는 방법과</a:t>
            </a:r>
            <a:r>
              <a:rPr lang="en-US" altLang="ko-KR" sz="2400">
                <a:solidFill>
                  <a:schemeClr val="tx1"/>
                </a:solidFill>
              </a:rPr>
              <a:t>,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53938" y="771324"/>
            <a:ext cx="2497801" cy="359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FF0000"/>
                </a:solidFill>
                <a:latin typeface="궁서"/>
                <a:ea typeface="궁서"/>
              </a:rPr>
              <a:t>대신 잃어 버리면 클남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217566" y="4741779"/>
            <a:ext cx="1756867" cy="2968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400"/>
              <a:t>(</a:t>
            </a:r>
            <a:r>
              <a:rPr lang="ko-KR" altLang="en-US" sz="1400"/>
              <a:t>통일된 개발환경</a:t>
            </a:r>
            <a:r>
              <a:rPr lang="en-US" altLang="ko-KR" sz="1400"/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94609" y="5250557"/>
            <a:ext cx="6983730" cy="1043563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defRPr/>
            </a:pPr>
            <a:r>
              <a:rPr lang="ko-KR" altLang="en-US" sz="2400">
                <a:solidFill>
                  <a:schemeClr val="tx1"/>
                </a:solidFill>
              </a:rPr>
              <a:t>나아가서 워크스페이스를 클라우드에 구성해서 </a:t>
            </a:r>
          </a:p>
          <a:p>
            <a:pPr algn="ctr">
              <a:lnSpc>
                <a:spcPct val="130000"/>
              </a:lnSpc>
              <a:spcBef>
                <a:spcPts val="0"/>
              </a:spcBef>
              <a:defRPr/>
            </a:pPr>
            <a:r>
              <a:rPr lang="ko-KR" altLang="en-US" sz="2400">
                <a:solidFill>
                  <a:schemeClr val="tx1"/>
                </a:solidFill>
              </a:rPr>
              <a:t>안전하고 편리하게 이용하는 법을 배웠고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45759" y="1008195"/>
            <a:ext cx="4705863" cy="36168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259"/>
          <a:stretch>
            <a:fillRect/>
          </a:stretch>
        </p:blipFill>
        <p:spPr>
          <a:xfrm>
            <a:off x="9753733" y="1763430"/>
            <a:ext cx="1999949" cy="2302060"/>
          </a:xfrm>
          <a:custGeom>
            <a:avLst/>
            <a:gdLst>
              <a:gd name="connsiteX0" fmla="*/ 112947 w 1938468"/>
              <a:gd name="connsiteY0" fmla="*/ 21347 h 1405126"/>
              <a:gd name="connsiteX1" fmla="*/ 1938467 w 1938468"/>
              <a:gd name="connsiteY1" fmla="*/ 54 h 1405126"/>
              <a:gd name="connsiteX2" fmla="*/ 1938468 w 1938468"/>
              <a:gd name="connsiteY2" fmla="*/ 1404202 h 1405126"/>
              <a:gd name="connsiteX3" fmla="*/ 249 w 1938468"/>
              <a:gd name="connsiteY3" fmla="*/ 1062652 h 1405126"/>
              <a:gd name="connsiteX4" fmla="*/ 112947 w 1938468"/>
              <a:gd name="connsiteY4" fmla="*/ 21347 h 140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468" h="1405126">
                <a:moveTo>
                  <a:pt x="112947" y="21347"/>
                </a:moveTo>
                <a:lnTo>
                  <a:pt x="1938467" y="54"/>
                </a:lnTo>
                <a:lnTo>
                  <a:pt x="1938468" y="1404202"/>
                </a:lnTo>
                <a:lnTo>
                  <a:pt x="249" y="1062652"/>
                </a:lnTo>
                <a:lnTo>
                  <a:pt x="112947" y="21347"/>
                </a:lnTo>
                <a:close/>
              </a:path>
            </a:pathLst>
          </a:custGeom>
        </p:spPr>
      </p:pic>
      <p:sp>
        <p:nvSpPr>
          <p:cNvPr id="8" name="TextBox 7"/>
          <p:cNvSpPr txBox="1"/>
          <p:nvPr/>
        </p:nvSpPr>
        <p:spPr>
          <a:xfrm>
            <a:off x="7157085" y="4624999"/>
            <a:ext cx="4726304" cy="5181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1400">
                <a:solidFill>
                  <a:srgbClr val="808080"/>
                </a:solidFill>
              </a:rPr>
              <a:t>지금은 덕분에 안 잃어버리고 잘 개발하고 계시답니다</a:t>
            </a:r>
          </a:p>
          <a:p>
            <a:pPr algn="r">
              <a:defRPr/>
            </a:pPr>
            <a:r>
              <a:rPr lang="ko-KR" altLang="en-US" sz="1400">
                <a:solidFill>
                  <a:srgbClr val="808080"/>
                </a:solidFill>
              </a:rPr>
              <a:t>여러분 궁금해 하실까봐 제가 직접 물어봄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806" y="1000403"/>
            <a:ext cx="4350414" cy="3620613"/>
          </a:xfrm>
          <a:prstGeom prst="rect">
            <a:avLst/>
          </a:prstGeom>
        </p:spPr>
      </p:pic>
      <p:sp>
        <p:nvSpPr>
          <p:cNvPr id="10" name="TextBox 12"/>
          <p:cNvSpPr txBox="1"/>
          <p:nvPr/>
        </p:nvSpPr>
        <p:spPr>
          <a:xfrm>
            <a:off x="468652" y="4323398"/>
            <a:ext cx="1800637" cy="297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>
                <a:effectLst>
                  <a:glow rad="190500">
                    <a:schemeClr val="lt1">
                      <a:alpha val="50000"/>
                    </a:schemeClr>
                  </a:glow>
                </a:effectLst>
              </a:rPr>
              <a:t>너무좋아 히힣</a:t>
            </a:r>
          </a:p>
        </p:txBody>
      </p:sp>
      <p:sp>
        <p:nvSpPr>
          <p:cNvPr id="11" name="TextBox 13"/>
          <p:cNvSpPr txBox="1"/>
          <p:nvPr/>
        </p:nvSpPr>
        <p:spPr>
          <a:xfrm>
            <a:off x="3464565" y="1389889"/>
            <a:ext cx="1042941" cy="363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effectLst>
                  <a:glow rad="190500">
                    <a:schemeClr val="lt1">
                      <a:alpha val="50000"/>
                    </a:schemeClr>
                  </a:glow>
                </a:effectLst>
              </a:rPr>
              <a:t>됐따</a:t>
            </a:r>
            <a:r>
              <a:rPr lang="en-US" altLang="ko-KR">
                <a:effectLst>
                  <a:glow rad="190500">
                    <a:schemeClr val="lt1">
                      <a:alpha val="50000"/>
                    </a:schemeClr>
                  </a:glow>
                </a:effectLst>
              </a:rPr>
              <a:t>!</a:t>
            </a:r>
          </a:p>
        </p:txBody>
      </p:sp>
      <p:sp>
        <p:nvSpPr>
          <p:cNvPr id="12" name="TextBox 14"/>
          <p:cNvSpPr txBox="1"/>
          <p:nvPr/>
        </p:nvSpPr>
        <p:spPr>
          <a:xfrm>
            <a:off x="470482" y="1000403"/>
            <a:ext cx="3090297" cy="295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>
                <a:effectLst>
                  <a:glow rad="190500">
                    <a:schemeClr val="lt1">
                      <a:alpha val="50000"/>
                    </a:schemeClr>
                  </a:glow>
                </a:effectLst>
              </a:rPr>
              <a:t>이제 잃어버릴 일없음ㅋㅋ</a:t>
            </a:r>
          </a:p>
        </p:txBody>
      </p:sp>
      <p:sp>
        <p:nvSpPr>
          <p:cNvPr id="13" name="TextBox 16"/>
          <p:cNvSpPr txBox="1"/>
          <p:nvPr/>
        </p:nvSpPr>
        <p:spPr>
          <a:xfrm>
            <a:off x="3406388" y="3133368"/>
            <a:ext cx="983646" cy="295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>
                <a:effectLst>
                  <a:glow rad="190500">
                    <a:schemeClr val="lt1">
                      <a:alpha val="50000"/>
                    </a:schemeClr>
                  </a:glow>
                </a:effectLst>
              </a:rPr>
              <a:t>아힣유</a:t>
            </a:r>
          </a:p>
        </p:txBody>
      </p:sp>
      <p:pic>
        <p:nvPicPr>
          <p:cNvPr id="14" name="그림 1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970"/>
          <a:stretch>
            <a:fillRect/>
          </a:stretch>
        </p:blipFill>
        <p:spPr>
          <a:xfrm>
            <a:off x="3784584" y="1923289"/>
            <a:ext cx="3822766" cy="2995758"/>
          </a:xfrm>
          <a:prstGeom prst="rect">
            <a:avLst/>
          </a:prstGeom>
          <a:effectLst>
            <a:glow rad="190500">
              <a:schemeClr val="accent1">
                <a:satMod val="175000"/>
                <a:alpha val="91000"/>
              </a:schemeClr>
            </a:glow>
          </a:effectLst>
        </p:spPr>
      </p:pic>
      <p:pic>
        <p:nvPicPr>
          <p:cNvPr id="15" name="그림 3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7049" y="2664430"/>
            <a:ext cx="1787862" cy="431714"/>
          </a:xfrm>
          <a:prstGeom prst="rect">
            <a:avLst/>
          </a:prstGeom>
          <a:effectLst>
            <a:glow rad="190500">
              <a:schemeClr val="accent1">
                <a:satMod val="175000"/>
                <a:alpha val="86000"/>
              </a:schemeClr>
            </a:glow>
          </a:effectLst>
          <a:scene3d>
            <a:camera prst="perspectiveContrastingLeftFacing" fov="2700000">
              <a:rot lat="0" lon="2636332" rev="21386788"/>
            </a:camera>
            <a:lightRig rig="threePt" dir="t"/>
          </a:scene3d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181600" y="368467"/>
            <a:ext cx="1828800" cy="1828800"/>
          </a:xfrm>
          <a:prstGeom prst="rect">
            <a:avLst/>
          </a:prstGeom>
          <a:effectLst>
            <a:glow rad="317500">
              <a:schemeClr val="dk1">
                <a:alpha val="50000"/>
              </a:schemeClr>
            </a:glow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931126" y="5072734"/>
            <a:ext cx="2076450" cy="1739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99235" y="5250557"/>
            <a:ext cx="9184005" cy="1043563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defRPr/>
            </a:pPr>
            <a:r>
              <a:rPr lang="ko-KR" altLang="en-US" sz="2400">
                <a:solidFill>
                  <a:schemeClr val="tx1"/>
                </a:solidFill>
              </a:rPr>
              <a:t>이젠</a:t>
            </a:r>
            <a:r>
              <a:rPr lang="en-US" altLang="ko-KR" sz="2400">
                <a:solidFill>
                  <a:schemeClr val="tx1"/>
                </a:solidFill>
              </a:rPr>
              <a:t>,</a:t>
            </a:r>
            <a:r>
              <a:rPr lang="ko-KR" altLang="en-US" sz="2400">
                <a:solidFill>
                  <a:schemeClr val="tx1"/>
                </a:solidFill>
              </a:rPr>
              <a:t> 교제랑 개발환경 셋팅 프로그램까지 클라우드에 담아서</a:t>
            </a:r>
            <a:r>
              <a:rPr lang="en-US" altLang="ko-KR" sz="2400">
                <a:solidFill>
                  <a:schemeClr val="tx1"/>
                </a:solidFill>
              </a:rPr>
              <a:t>,</a:t>
            </a:r>
          </a:p>
          <a:p>
            <a:pPr algn="ctr">
              <a:lnSpc>
                <a:spcPct val="130000"/>
              </a:lnSpc>
              <a:spcBef>
                <a:spcPts val="0"/>
              </a:spcBef>
              <a:defRPr/>
            </a:pPr>
            <a:r>
              <a:rPr lang="ko-KR" altLang="en-US" sz="2400">
                <a:solidFill>
                  <a:schemeClr val="tx1"/>
                </a:solidFill>
              </a:rPr>
              <a:t>학원갈때 몸만 가면 되는데요</a:t>
            </a:r>
            <a:r>
              <a:rPr lang="en-US" altLang="ko-KR" sz="240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820" b="2930"/>
          <a:stretch>
            <a:fillRect/>
          </a:stretch>
        </p:blipFill>
        <p:spPr>
          <a:xfrm>
            <a:off x="2892978" y="1019274"/>
            <a:ext cx="6406044" cy="36089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66373" y="4628233"/>
            <a:ext cx="2059253" cy="294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/>
              <a:t>(</a:t>
            </a:r>
            <a:r>
              <a:rPr lang="ko-KR" altLang="en-US" sz="1400"/>
              <a:t>대충 몸만 가는 짤</a:t>
            </a:r>
            <a:r>
              <a:rPr lang="en-US" altLang="ko-KR" sz="140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85542" y="1019274"/>
            <a:ext cx="951023" cy="2945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/>
              <a:t>같이가</a:t>
            </a:r>
            <a:r>
              <a:rPr lang="en-US" altLang="ko-KR" sz="1400"/>
              <a:t>..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5519" y="760650"/>
            <a:ext cx="7680961" cy="43205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28351" y="3149600"/>
            <a:ext cx="4583134" cy="19279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9734086">
            <a:off x="5531824" y="1057933"/>
            <a:ext cx="1233811" cy="14843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5580104" flipH="1">
            <a:off x="5271024" y="3024752"/>
            <a:ext cx="530793" cy="60522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91097" y="5048249"/>
            <a:ext cx="4010818" cy="2933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>
                <a:solidFill>
                  <a:srgbClr val="C49DD6"/>
                </a:solidFill>
              </a:rPr>
              <a:t>하반기에 새로 나오는 맥북이랍니다</a:t>
            </a:r>
            <a:r>
              <a:rPr lang="en-US" altLang="ko-KR" sz="1400">
                <a:solidFill>
                  <a:srgbClr val="C49DD6"/>
                </a:solidFill>
              </a:rPr>
              <a:t>.</a:t>
            </a:r>
            <a:r>
              <a:rPr lang="ko-KR" altLang="en-US" sz="1400">
                <a:solidFill>
                  <a:srgbClr val="C49DD6"/>
                </a:solidFill>
              </a:rPr>
              <a:t> 이쁘죠</a:t>
            </a:r>
            <a:r>
              <a:rPr lang="en-US" altLang="ko-KR" sz="1400">
                <a:solidFill>
                  <a:srgbClr val="C49DD6"/>
                </a:solidFill>
              </a:rPr>
              <a:t>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78887" y="3841542"/>
            <a:ext cx="1833827" cy="360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effectLst>
                  <a:glow rad="190500">
                    <a:schemeClr val="lt1">
                      <a:alpha val="75000"/>
                    </a:schemeClr>
                  </a:glow>
                </a:effectLst>
              </a:rPr>
              <a:t>(</a:t>
            </a:r>
            <a:r>
              <a:rPr lang="ko-KR" altLang="en-US">
                <a:effectLst>
                  <a:glow rad="190500">
                    <a:schemeClr val="lt1">
                      <a:alpha val="75000"/>
                    </a:schemeClr>
                  </a:glow>
                </a:effectLst>
              </a:rPr>
              <a:t>앱등이개발자</a:t>
            </a:r>
            <a:r>
              <a:rPr lang="en-US" altLang="ko-KR">
                <a:effectLst>
                  <a:glow rad="190500">
                    <a:schemeClr val="lt1">
                      <a:alpha val="75000"/>
                    </a:schemeClr>
                  </a:glow>
                </a:effectLst>
              </a:rPr>
              <a:t>)</a:t>
            </a:r>
            <a:endParaRPr lang="en-US" altLang="ko-KR">
              <a:effectLst>
                <a:glow rad="190500">
                  <a:scrgbClr r="0" g="0" b="0"/>
                </a:glo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52203" y="2439342"/>
            <a:ext cx="1833827" cy="363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effectLst>
                  <a:glow rad="190500">
                    <a:schemeClr val="lt1">
                      <a:alpha val="75000"/>
                    </a:schemeClr>
                  </a:glow>
                </a:effectLst>
              </a:rPr>
              <a:t>흠</a:t>
            </a:r>
            <a:r>
              <a:rPr lang="en-US" altLang="ko-KR">
                <a:effectLst>
                  <a:glow rad="190500">
                    <a:schemeClr val="lt1">
                      <a:alpha val="75000"/>
                    </a:schemeClr>
                  </a:glow>
                </a:effectLst>
              </a:rPr>
              <a:t>...</a:t>
            </a:r>
            <a:endParaRPr lang="en-US" altLang="ko-KR">
              <a:effectLst>
                <a:glow rad="190500">
                  <a:scrgbClr r="0" g="0" b="0"/>
                </a:glo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02536" y="1654714"/>
            <a:ext cx="1833827" cy="363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effectLst>
                  <a:glow rad="190500">
                    <a:schemeClr val="lt1">
                      <a:alpha val="75000"/>
                    </a:schemeClr>
                  </a:glow>
                </a:effectLst>
              </a:rPr>
              <a:t>고민</a:t>
            </a:r>
            <a:endParaRPr lang="en-US" altLang="ko-KR">
              <a:effectLst>
                <a:glow rad="190500">
                  <a:scrgbClr r="0" g="0" b="0"/>
                </a:glo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14538" y="2236019"/>
            <a:ext cx="1833827" cy="364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effectLst>
                  <a:glow rad="190500">
                    <a:schemeClr val="lt1">
                      <a:alpha val="75000"/>
                    </a:schemeClr>
                  </a:glow>
                </a:effectLst>
              </a:rPr>
              <a:t>고민</a:t>
            </a:r>
            <a:endParaRPr lang="en-US" altLang="ko-KR">
              <a:effectLst>
                <a:glow rad="190500">
                  <a:scrgbClr r="0" g="0" b="0"/>
                </a:glo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77653" y="249194"/>
            <a:ext cx="3881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800" b="1"/>
              <a:t>맥 개발자 풀셋트</a:t>
            </a:r>
            <a:r>
              <a:rPr lang="en-US" altLang="ko-KR" sz="2800" b="1"/>
              <a:t>.jpg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80319" y="735719"/>
            <a:ext cx="3231361" cy="300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/>
              <a:t>(</a:t>
            </a:r>
            <a:r>
              <a:rPr lang="ko-KR" altLang="en-US" sz="1400"/>
              <a:t>맥북</a:t>
            </a:r>
            <a:r>
              <a:rPr lang="en-US" altLang="ko-KR" sz="1400"/>
              <a:t>,</a:t>
            </a:r>
            <a:r>
              <a:rPr lang="ko-KR" altLang="en-US" sz="1400"/>
              <a:t> 애어팟</a:t>
            </a:r>
            <a:r>
              <a:rPr lang="en-US" altLang="ko-KR" sz="1400"/>
              <a:t>,</a:t>
            </a:r>
            <a:r>
              <a:rPr lang="ko-KR" altLang="en-US" sz="1400"/>
              <a:t> 애플워치</a:t>
            </a:r>
            <a:r>
              <a:rPr lang="en-US" altLang="ko-KR" sz="1400"/>
              <a:t>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4269" y="5543341"/>
            <a:ext cx="10983460" cy="44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/>
              <a:t>하지만</a:t>
            </a:r>
            <a:r>
              <a:rPr lang="en-US" altLang="ko-KR" sz="2400"/>
              <a:t>,</a:t>
            </a:r>
            <a:r>
              <a:rPr lang="ko-KR" altLang="en-US" sz="2400"/>
              <a:t> 이런 완벽한 환경을 갖추었다 한들</a:t>
            </a:r>
            <a:r>
              <a:rPr lang="en-US" altLang="ko-KR" sz="2400"/>
              <a:t>,</a:t>
            </a:r>
            <a:r>
              <a:rPr lang="ko-KR" altLang="en-US" sz="2400"/>
              <a:t> 문제가 잘풀리는건 아닙니다</a:t>
            </a:r>
            <a:r>
              <a:rPr lang="en-US" altLang="ko-KR" sz="240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9785" y="749399"/>
            <a:ext cx="7680961" cy="4320540"/>
          </a:xfrm>
          <a:prstGeom prst="rect">
            <a:avLst/>
          </a:prstGeom>
        </p:spPr>
      </p:pic>
      <p:sp>
        <p:nvSpPr>
          <p:cNvPr id="27" name="TextBox 2"/>
          <p:cNvSpPr txBox="1"/>
          <p:nvPr/>
        </p:nvSpPr>
        <p:spPr>
          <a:xfrm>
            <a:off x="4669196" y="3616426"/>
            <a:ext cx="2212025" cy="363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effectLst>
                  <a:glow rad="190500">
                    <a:schemeClr val="lt1">
                      <a:alpha val="75000"/>
                    </a:schemeClr>
                  </a:glow>
                </a:effectLst>
              </a:rPr>
              <a:t>쟤 무슨 고민하냐</a:t>
            </a:r>
            <a:r>
              <a:rPr lang="en-US" altLang="ko-KR">
                <a:effectLst>
                  <a:glow rad="190500">
                    <a:schemeClr val="lt1">
                      <a:alpha val="75000"/>
                    </a:schemeClr>
                  </a:glow>
                </a:effectLst>
              </a:rPr>
              <a:t>?</a:t>
            </a:r>
            <a:endParaRPr lang="en-US" altLang="ko-KR">
              <a:effectLst>
                <a:glow rad="190500">
                  <a:scrgbClr r="0" g="0" b="0"/>
                </a:glow>
              </a:effectLst>
            </a:endParaRPr>
          </a:p>
        </p:txBody>
      </p:sp>
      <p:sp>
        <p:nvSpPr>
          <p:cNvPr id="28" name="TextBox 3"/>
          <p:cNvSpPr txBox="1"/>
          <p:nvPr/>
        </p:nvSpPr>
        <p:spPr>
          <a:xfrm>
            <a:off x="6853416" y="3997622"/>
            <a:ext cx="672054" cy="363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effectLst>
                  <a:glow rad="190500">
                    <a:schemeClr val="lt1">
                      <a:alpha val="75000"/>
                    </a:schemeClr>
                  </a:glow>
                </a:effectLst>
              </a:rPr>
              <a:t>몰라</a:t>
            </a:r>
            <a:endParaRPr lang="ko-KR" altLang="en-US">
              <a:effectLst>
                <a:glow rad="190500">
                  <a:scrgbClr r="0" g="0" b="0"/>
                </a:glow>
              </a:effectLst>
            </a:endParaRPr>
          </a:p>
        </p:txBody>
      </p:sp>
      <p:sp>
        <p:nvSpPr>
          <p:cNvPr id="29" name="TextBox 4"/>
          <p:cNvSpPr txBox="1"/>
          <p:nvPr/>
        </p:nvSpPr>
        <p:spPr>
          <a:xfrm>
            <a:off x="3916428" y="311158"/>
            <a:ext cx="466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effectLst>
                  <a:glow rad="190500">
                    <a:srgbClr val="FF0000">
                      <a:alpha val="75000"/>
                    </a:srgbClr>
                  </a:glow>
                </a:effectLst>
              </a:rPr>
              <a:t>(</a:t>
            </a:r>
            <a:r>
              <a:rPr lang="ko-KR" altLang="en-US" sz="2400">
                <a:effectLst>
                  <a:glow rad="190500">
                    <a:srgbClr val="FF0000">
                      <a:alpha val="75000"/>
                    </a:srgbClr>
                  </a:glow>
                </a:effectLst>
              </a:rPr>
              <a:t>문제하나</a:t>
            </a:r>
            <a:r>
              <a:rPr lang="en-US" altLang="ko-KR" sz="2400">
                <a:effectLst>
                  <a:glow rad="190500">
                    <a:srgbClr val="FF0000">
                      <a:alpha val="75000"/>
                    </a:srgbClr>
                  </a:glow>
                </a:effectLst>
              </a:rPr>
              <a:t>,</a:t>
            </a:r>
            <a:r>
              <a:rPr lang="ko-KR" altLang="en-US" sz="2400">
                <a:effectLst>
                  <a:glow rad="190500">
                    <a:srgbClr val="FF0000">
                      <a:alpha val="75000"/>
                    </a:srgbClr>
                  </a:glow>
                </a:effectLst>
              </a:rPr>
              <a:t> </a:t>
            </a:r>
            <a:r>
              <a:rPr lang="en-US" altLang="ko-KR" sz="2400">
                <a:effectLst>
                  <a:glow rad="190500">
                    <a:srgbClr val="FF0000">
                      <a:alpha val="75000"/>
                    </a:srgbClr>
                  </a:glow>
                </a:effectLst>
              </a:rPr>
              <a:t>2</a:t>
            </a:r>
            <a:r>
              <a:rPr lang="ko-KR" altLang="en-US" sz="2400">
                <a:effectLst>
                  <a:glow rad="190500">
                    <a:srgbClr val="FF0000">
                      <a:alpha val="75000"/>
                    </a:srgbClr>
                  </a:glow>
                </a:effectLst>
              </a:rPr>
              <a:t>일째 고민중</a:t>
            </a:r>
            <a:r>
              <a:rPr lang="en-US" altLang="ko-KR" sz="2400">
                <a:effectLst>
                  <a:glow rad="190500">
                    <a:srgbClr val="FF0000">
                      <a:alpha val="75000"/>
                    </a:srgbClr>
                  </a:glow>
                </a:effectLst>
              </a:rPr>
              <a:t>...)</a:t>
            </a:r>
            <a:endParaRPr lang="en-US" altLang="ko-KR" sz="2400">
              <a:effectLst>
                <a:glow rad="190500">
                  <a:srgbClr val="FF0000"/>
                </a:glow>
              </a:effectLst>
            </a:endParaRPr>
          </a:p>
        </p:txBody>
      </p:sp>
      <p:pic>
        <p:nvPicPr>
          <p:cNvPr id="30" name="그림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0368448">
            <a:off x="5505145" y="2434337"/>
            <a:ext cx="558948" cy="436540"/>
          </a:xfrm>
          <a:prstGeom prst="rect">
            <a:avLst/>
          </a:prstGeom>
        </p:spPr>
      </p:pic>
      <p:sp>
        <p:nvSpPr>
          <p:cNvPr id="31" name="TextBox 6"/>
          <p:cNvSpPr txBox="1"/>
          <p:nvPr/>
        </p:nvSpPr>
        <p:spPr>
          <a:xfrm>
            <a:off x="6441071" y="1949720"/>
            <a:ext cx="22120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effectLst>
                  <a:glow rad="190500">
                    <a:schemeClr val="lt1">
                      <a:alpha val="75000"/>
                    </a:schemeClr>
                  </a:glow>
                </a:effectLst>
              </a:rPr>
              <a:t>할수있어</a:t>
            </a:r>
          </a:p>
          <a:p>
            <a:pPr>
              <a:defRPr/>
            </a:pPr>
            <a:r>
              <a:rPr lang="en-US" altLang="ko-KR" sz="1400">
                <a:effectLst>
                  <a:glow rad="190500">
                    <a:schemeClr val="lt1">
                      <a:alpha val="75000"/>
                    </a:schemeClr>
                  </a:glow>
                </a:effectLst>
              </a:rPr>
              <a:t>(</a:t>
            </a:r>
            <a:r>
              <a:rPr lang="ko-KR" altLang="en-US" sz="1400">
                <a:effectLst>
                  <a:glow rad="190500">
                    <a:schemeClr val="lt1">
                      <a:alpha val="75000"/>
                    </a:schemeClr>
                  </a:glow>
                </a:effectLst>
              </a:rPr>
              <a:t>할수없음</a:t>
            </a:r>
            <a:r>
              <a:rPr lang="en-US" altLang="ko-KR" sz="1400">
                <a:effectLst>
                  <a:glow rad="190500">
                    <a:schemeClr val="lt1">
                      <a:alpha val="75000"/>
                    </a:schemeClr>
                  </a:glow>
                </a:effectLst>
              </a:rPr>
              <a:t>)</a:t>
            </a:r>
            <a:endParaRPr lang="en-US" altLang="ko-KR" sz="1400">
              <a:effectLst>
                <a:glow rad="190500">
                  <a:scrgbClr r="0" g="0" b="0"/>
                </a:glow>
              </a:effectLst>
            </a:endParaRPr>
          </a:p>
        </p:txBody>
      </p:sp>
      <p:sp>
        <p:nvSpPr>
          <p:cNvPr id="32" name="TextBox 3"/>
          <p:cNvSpPr txBox="1"/>
          <p:nvPr/>
        </p:nvSpPr>
        <p:spPr>
          <a:xfrm>
            <a:off x="2207838" y="2197072"/>
            <a:ext cx="1718111" cy="269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>
                <a:effectLst>
                  <a:glow rad="190500">
                    <a:schemeClr val="lt1">
                      <a:alpha val="75000"/>
                    </a:schemeClr>
                  </a:glow>
                </a:effectLst>
              </a:rPr>
              <a:t>이런 짤 어디서 찾냐</a:t>
            </a:r>
            <a:r>
              <a:rPr lang="en-US" altLang="ko-KR" sz="1200">
                <a:effectLst>
                  <a:glow rad="190500">
                    <a:schemeClr val="lt1">
                      <a:alpha val="75000"/>
                    </a:schemeClr>
                  </a:glow>
                </a:effectLst>
              </a:rPr>
              <a:t>?</a:t>
            </a:r>
            <a:endParaRPr lang="en-US" altLang="ko-KR" sz="1200">
              <a:effectLst>
                <a:glow rad="190500">
                  <a:scrgbClr r="0" g="0" b="0"/>
                </a:glow>
              </a:effectLst>
            </a:endParaRPr>
          </a:p>
        </p:txBody>
      </p:sp>
      <p:sp>
        <p:nvSpPr>
          <p:cNvPr id="33" name="TextBox 3"/>
          <p:cNvSpPr txBox="1"/>
          <p:nvPr/>
        </p:nvSpPr>
        <p:spPr>
          <a:xfrm>
            <a:off x="3177552" y="2897102"/>
            <a:ext cx="915247" cy="267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>
                <a:effectLst>
                  <a:glow rad="190500">
                    <a:schemeClr val="lt1">
                      <a:alpha val="75000"/>
                    </a:schemeClr>
                  </a:glow>
                </a:effectLst>
              </a:rPr>
              <a:t>몰라</a:t>
            </a:r>
            <a:endParaRPr lang="ko-KR" altLang="en-US" sz="1200">
              <a:effectLst>
                <a:glow rad="190500">
                  <a:scrgbClr r="0" g="0" b="0"/>
                </a:glow>
              </a:effectLst>
            </a:endParaRPr>
          </a:p>
        </p:txBody>
      </p:sp>
      <p:sp>
        <p:nvSpPr>
          <p:cNvPr id="34" name="TextBox 3"/>
          <p:cNvSpPr txBox="1"/>
          <p:nvPr/>
        </p:nvSpPr>
        <p:spPr>
          <a:xfrm>
            <a:off x="4755167" y="1840653"/>
            <a:ext cx="12148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>
                <a:effectLst>
                  <a:glow rad="190500">
                    <a:schemeClr val="lt1">
                      <a:alpha val="75000"/>
                    </a:schemeClr>
                  </a:glow>
                </a:effectLst>
              </a:rPr>
              <a:t>답지볼까</a:t>
            </a:r>
            <a:r>
              <a:rPr lang="en-US" altLang="ko-KR" sz="1600">
                <a:effectLst>
                  <a:glow rad="190500">
                    <a:schemeClr val="lt1">
                      <a:alpha val="75000"/>
                    </a:schemeClr>
                  </a:glow>
                </a:effectLst>
              </a:rPr>
              <a:t>?</a:t>
            </a:r>
            <a:endParaRPr lang="en-US" altLang="ko-KR" sz="1600">
              <a:effectLst>
                <a:glow rad="190500">
                  <a:scrgbClr r="0" g="0" b="0"/>
                </a:glow>
              </a:effectLst>
            </a:endParaRPr>
          </a:p>
        </p:txBody>
      </p:sp>
      <p:sp>
        <p:nvSpPr>
          <p:cNvPr id="21" name="TextBox 3"/>
          <p:cNvSpPr txBox="1"/>
          <p:nvPr/>
        </p:nvSpPr>
        <p:spPr>
          <a:xfrm>
            <a:off x="6100336" y="1403917"/>
            <a:ext cx="1214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effectLst>
                  <a:glow rad="190500">
                    <a:schemeClr val="lt1">
                      <a:alpha val="75000"/>
                    </a:schemeClr>
                  </a:glow>
                </a:effectLst>
              </a:rPr>
              <a:t>아니야</a:t>
            </a:r>
            <a:r>
              <a:rPr lang="en-US" altLang="ko-KR">
                <a:effectLst>
                  <a:glow rad="190500">
                    <a:schemeClr val="lt1">
                      <a:alpha val="75000"/>
                    </a:schemeClr>
                  </a:glow>
                </a:effectLst>
              </a:rPr>
              <a:t>...</a:t>
            </a:r>
            <a:endParaRPr lang="ko-KR" altLang="en-US">
              <a:effectLst>
                <a:glow rad="190500">
                  <a:scrgbClr r="0" g="0" b="0"/>
                </a:glow>
              </a:effectLst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904070" y="5551311"/>
            <a:ext cx="8383859" cy="44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/>
              <a:t>이럴때</a:t>
            </a:r>
            <a:r>
              <a:rPr lang="en-US" altLang="ko-KR" sz="2400"/>
              <a:t>,</a:t>
            </a:r>
            <a:r>
              <a:rPr lang="ko-KR" altLang="en-US" sz="2400"/>
              <a:t> 한문제를 가지고 오랫동안 고민해서는 안되는데</a:t>
            </a:r>
            <a:r>
              <a:rPr lang="en-US" altLang="ko-KR" sz="2400"/>
              <a:t>,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738235" y="5071635"/>
            <a:ext cx="1329633" cy="2985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1400">
                <a:solidFill>
                  <a:srgbClr val="808080"/>
                </a:solidFill>
              </a:rPr>
              <a:t>얘네 머함</a:t>
            </a:r>
            <a:r>
              <a:rPr lang="en-US" altLang="ko-KR" sz="1400">
                <a:solidFill>
                  <a:srgbClr val="808080"/>
                </a:solidFill>
              </a:rPr>
              <a:t>?;;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72705" y="750986"/>
            <a:ext cx="3971100" cy="431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82640" y="5543341"/>
            <a:ext cx="9226720" cy="445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/>
              <a:t>이럴땐 질문 할까</a:t>
            </a:r>
            <a:r>
              <a:rPr lang="en-US" altLang="ko-KR" sz="2400"/>
              <a:t>,</a:t>
            </a:r>
            <a:r>
              <a:rPr lang="ko-KR" altLang="en-US" sz="2400"/>
              <a:t> 말까 고민하지 말고 질문 하셔야 합니다</a:t>
            </a:r>
            <a:r>
              <a:rPr lang="en-US" altLang="ko-KR" sz="240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47269" y="3701939"/>
            <a:ext cx="796473" cy="3664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effectLst>
                  <a:glow rad="190500">
                    <a:schemeClr val="lt1">
                      <a:alpha val="50000"/>
                    </a:schemeClr>
                  </a:glow>
                </a:effectLst>
              </a:rPr>
              <a:t>말까</a:t>
            </a:r>
            <a:r>
              <a:rPr lang="en-US" altLang="ko-KR">
                <a:effectLst>
                  <a:glow rad="190500">
                    <a:schemeClr val="lt1">
                      <a:alpha val="50000"/>
                    </a:schemeClr>
                  </a:glow>
                </a:effectLst>
              </a:rPr>
              <a:t>?</a:t>
            </a:r>
            <a:endParaRPr lang="en-US" altLang="ko-KR">
              <a:effectLst>
                <a:glow rad="101600">
                  <a:schemeClr val="lt1">
                    <a:alpha val="60000"/>
                  </a:schemeClr>
                </a:glo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99710" y="2068951"/>
            <a:ext cx="796290" cy="3664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effectLst>
                  <a:glow rad="190500">
                    <a:schemeClr val="lt1">
                      <a:alpha val="50000"/>
                    </a:schemeClr>
                  </a:glow>
                </a:effectLst>
              </a:rPr>
              <a:t>할까</a:t>
            </a:r>
            <a:r>
              <a:rPr lang="en-US" altLang="ko-KR">
                <a:effectLst>
                  <a:glow rad="190500">
                    <a:schemeClr val="lt1">
                      <a:alpha val="50000"/>
                    </a:schemeClr>
                  </a:glow>
                </a:effectLst>
              </a:rPr>
              <a:t>?</a:t>
            </a:r>
            <a:endParaRPr lang="en-US" altLang="ko-KR">
              <a:effectLst>
                <a:glow rad="101600">
                  <a:schemeClr val="lt1">
                    <a:alpha val="60000"/>
                  </a:schemeClr>
                </a:glo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58253" y="1319143"/>
            <a:ext cx="1029437" cy="5744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200">
                <a:solidFill>
                  <a:srgbClr val="000000"/>
                </a:solidFill>
                <a:effectLst>
                  <a:glow rad="190500">
                    <a:srgbClr val="FF843A">
                      <a:alpha val="90000"/>
                    </a:srgbClr>
                  </a:glow>
                </a:effectLst>
              </a:rPr>
              <a:t>답지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7506" y="2242553"/>
            <a:ext cx="3943607" cy="1736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문제에 </a:t>
            </a:r>
            <a:r>
              <a:rPr lang="en-US" altLang="ko-KR"/>
              <a:t>10</a:t>
            </a:r>
            <a:r>
              <a:rPr lang="ko-KR" altLang="en-US"/>
              <a:t>분 이상 진척이 없으면</a:t>
            </a:r>
            <a:r>
              <a:rPr lang="en-US" altLang="ko-KR"/>
              <a:t>,</a:t>
            </a:r>
          </a:p>
          <a:p>
            <a:pPr algn="ctr">
              <a:defRPr/>
            </a:pPr>
            <a:endParaRPr lang="en-US" altLang="ko-KR"/>
          </a:p>
          <a:p>
            <a:pPr algn="ctr">
              <a:defRPr/>
            </a:pPr>
            <a:r>
              <a:rPr lang="ko-KR" altLang="en-US" b="1"/>
              <a:t>답지를 봅니다</a:t>
            </a:r>
            <a:r>
              <a:rPr lang="en-US" altLang="ko-KR" b="1"/>
              <a:t>.</a:t>
            </a:r>
          </a:p>
          <a:p>
            <a:pPr algn="ctr">
              <a:defRPr/>
            </a:pPr>
            <a:endParaRPr lang="en-US" altLang="ko-KR"/>
          </a:p>
          <a:p>
            <a:pPr algn="ctr">
              <a:defRPr/>
            </a:pPr>
            <a:r>
              <a:rPr lang="ko-KR" altLang="en-US"/>
              <a:t>답지를 보고</a:t>
            </a:r>
            <a:r>
              <a:rPr lang="en-US" altLang="ko-KR"/>
              <a:t>,</a:t>
            </a:r>
            <a:r>
              <a:rPr lang="ko-KR" altLang="en-US"/>
              <a:t> 이해가 되면 좋지만</a:t>
            </a:r>
            <a:r>
              <a:rPr lang="en-US" altLang="ko-KR"/>
              <a:t>,</a:t>
            </a:r>
          </a:p>
          <a:p>
            <a:pPr algn="ctr">
              <a:defRPr/>
            </a:pPr>
            <a:r>
              <a:rPr lang="ko-KR" altLang="en-US"/>
              <a:t>이해가 안될시엔 질문합시다</a:t>
            </a:r>
            <a:r>
              <a:rPr lang="en-US" altLang="ko-KR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93876" y="2246218"/>
            <a:ext cx="4155273" cy="1457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지금 문제를 답지보고 넘어가도</a:t>
            </a:r>
          </a:p>
          <a:p>
            <a:pPr algn="ctr">
              <a:defRPr/>
            </a:pPr>
            <a:r>
              <a:rPr lang="ko-KR" altLang="en-US"/>
              <a:t>뒤에 더 좋고</a:t>
            </a:r>
            <a:r>
              <a:rPr lang="en-US" altLang="ko-KR"/>
              <a:t>,</a:t>
            </a:r>
            <a:r>
              <a:rPr lang="ko-KR" altLang="en-US"/>
              <a:t> 어려운 문제 많습니다</a:t>
            </a:r>
          </a:p>
          <a:p>
            <a:pPr algn="ctr">
              <a:defRPr/>
            </a:pPr>
            <a:endParaRPr lang="en-US" altLang="ko-KR"/>
          </a:p>
          <a:p>
            <a:pPr algn="ctr">
              <a:defRPr/>
            </a:pPr>
            <a:r>
              <a:rPr lang="ko-KR" altLang="en-US"/>
              <a:t>걱정하지말고 답지보세요</a:t>
            </a:r>
            <a:r>
              <a:rPr lang="en-US" altLang="ko-KR"/>
              <a:t>.</a:t>
            </a:r>
          </a:p>
          <a:p>
            <a:pPr algn="ctr">
              <a:defRPr/>
            </a:pPr>
            <a:r>
              <a:rPr lang="ko-KR" altLang="en-US"/>
              <a:t>답지보시고 이해하고 넘어가세요</a:t>
            </a:r>
            <a:r>
              <a:rPr lang="en-US" altLang="ko-KR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68763" y="6099035"/>
            <a:ext cx="6654475" cy="642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rgbClr val="BFBFBF"/>
                </a:solidFill>
              </a:rPr>
              <a:t>문제푸는 력</a:t>
            </a:r>
            <a:r>
              <a:rPr lang="en-US" altLang="ko-KR">
                <a:solidFill>
                  <a:srgbClr val="BFBFBF"/>
                </a:solidFill>
              </a:rPr>
              <a:t>(</a:t>
            </a:r>
            <a:r>
              <a:rPr lang="ko-KR" altLang="en-US">
                <a:solidFill>
                  <a:srgbClr val="BFBFBF"/>
                </a:solidFill>
              </a:rPr>
              <a:t>力</a:t>
            </a:r>
            <a:r>
              <a:rPr lang="en-US" altLang="ko-KR">
                <a:solidFill>
                  <a:srgbClr val="BFBFBF"/>
                </a:solidFill>
              </a:rPr>
              <a:t>)</a:t>
            </a:r>
            <a:r>
              <a:rPr lang="ko-KR" altLang="en-US">
                <a:solidFill>
                  <a:srgbClr val="BFBFBF"/>
                </a:solidFill>
              </a:rPr>
              <a:t> </a:t>
            </a:r>
            <a:r>
              <a:rPr lang="en-US" altLang="ko-KR">
                <a:solidFill>
                  <a:srgbClr val="BFBFBF"/>
                </a:solidFill>
              </a:rPr>
              <a:t>=</a:t>
            </a:r>
            <a:r>
              <a:rPr lang="ko-KR" altLang="en-US">
                <a:solidFill>
                  <a:srgbClr val="BFBFBF"/>
                </a:solidFill>
              </a:rPr>
              <a:t> 답지보고 이해력 </a:t>
            </a:r>
            <a:r>
              <a:rPr lang="en-US" altLang="ko-KR">
                <a:solidFill>
                  <a:srgbClr val="BFBFBF"/>
                </a:solidFill>
              </a:rPr>
              <a:t>&gt;&gt; </a:t>
            </a:r>
            <a:r>
              <a:rPr lang="ko-KR" altLang="en-US">
                <a:solidFill>
                  <a:srgbClr val="BFBFBF"/>
                </a:solidFill>
              </a:rPr>
              <a:t>구글의 검색력</a:t>
            </a:r>
          </a:p>
          <a:p>
            <a:pPr algn="ctr">
              <a:defRPr/>
            </a:pPr>
            <a:r>
              <a:rPr lang="ko-KR" altLang="en-US">
                <a:solidFill>
                  <a:srgbClr val="BFBFBF"/>
                </a:solidFill>
              </a:rPr>
              <a:t>순으로 성장시켜야 합니다</a:t>
            </a:r>
            <a:r>
              <a:rPr lang="en-US" altLang="ko-KR">
                <a:solidFill>
                  <a:srgbClr val="BFBFBF"/>
                </a:solidFill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84788" y="750986"/>
            <a:ext cx="1025803" cy="571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200">
                <a:solidFill>
                  <a:srgbClr val="000000"/>
                </a:solidFill>
                <a:effectLst>
                  <a:glow rad="190500">
                    <a:schemeClr val="accent4">
                      <a:satMod val="175000"/>
                      <a:alpha val="90000"/>
                    </a:schemeClr>
                  </a:glow>
                </a:effectLst>
              </a:rPr>
              <a:t>질문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72095" y="2772793"/>
            <a:ext cx="799725" cy="3664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effectLst>
                  <a:glow rad="190500">
                    <a:schemeClr val="lt1">
                      <a:alpha val="50000"/>
                    </a:schemeClr>
                  </a:glow>
                </a:effectLst>
              </a:rPr>
              <a:t>볼까</a:t>
            </a:r>
            <a:r>
              <a:rPr lang="en-US" altLang="ko-KR">
                <a:effectLst>
                  <a:glow rad="190500">
                    <a:schemeClr val="lt1">
                      <a:alpha val="50000"/>
                    </a:schemeClr>
                  </a:glow>
                </a:effectLst>
              </a:rPr>
              <a:t>?</a:t>
            </a:r>
            <a:endParaRPr lang="en-US" altLang="ko-KR">
              <a:effectLst>
                <a:glow rad="101600">
                  <a:schemeClr val="lt1">
                    <a:alpha val="60000"/>
                  </a:schemeClr>
                </a:glo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32091" y="752384"/>
            <a:ext cx="2520627" cy="432034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293771" y="747924"/>
            <a:ext cx="2511922" cy="43216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75420" y="5072734"/>
            <a:ext cx="1136860" cy="300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/>
              <a:t>텍스트</a:t>
            </a:r>
            <a:r>
              <a:rPr lang="en-US" altLang="ko-KR" sz="1400"/>
              <a:t>only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20332" y="5072734"/>
            <a:ext cx="1212238" cy="300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/>
              <a:t>캡쳐</a:t>
            </a:r>
            <a:r>
              <a:rPr lang="en-US" altLang="ko-KR" sz="1400"/>
              <a:t>X </a:t>
            </a:r>
            <a:r>
              <a:rPr lang="ko-KR" altLang="en-US" sz="1400"/>
              <a:t>폰카</a:t>
            </a:r>
            <a:r>
              <a:rPr lang="en-US" altLang="ko-KR" sz="1400"/>
              <a:t>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57160" y="387761"/>
            <a:ext cx="3478105" cy="726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4200" b="1">
                <a:gradFill flip="xy" rotWithShape="1">
                  <a:gsLst>
                    <a:gs pos="17250">
                      <a:srgbClr val="D8BEE4">
                        <a:alpha val="100000"/>
                      </a:srgbClr>
                    </a:gs>
                    <a:gs pos="26090">
                      <a:srgbClr val="42C7F1">
                        <a:alpha val="100000"/>
                      </a:srgbClr>
                    </a:gs>
                    <a:gs pos="77060">
                      <a:srgbClr val="FF6600">
                        <a:alpha val="100000"/>
                      </a:srgbClr>
                    </a:gs>
                    <a:gs pos="92000">
                      <a:srgbClr val="FF0000">
                        <a:alpha val="100000"/>
                      </a:srgbClr>
                    </a:gs>
                    <a:gs pos="59410">
                      <a:srgbClr val="FFFF00">
                        <a:alpha val="100000"/>
                      </a:srgbClr>
                    </a:gs>
                    <a:gs pos="44880">
                      <a:srgbClr val="BAFF1A">
                        <a:alpha val="100000"/>
                      </a:srgbClr>
                    </a:gs>
                  </a:gsLst>
                  <a:lin ang="5400000" scaled="1"/>
                  <a:tileRect/>
                </a:gradFill>
                <a:effectLst>
                  <a:glow rad="190500">
                    <a:schemeClr val="lt1">
                      <a:alpha val="89000"/>
                    </a:schemeClr>
                  </a:glow>
                </a:effectLst>
              </a:rPr>
              <a:t>대 환장 파티</a:t>
            </a:r>
            <a:endParaRPr lang="ko-KR" altLang="en-US" sz="4200" b="1">
              <a:gradFill flip="xy" rotWithShape="1">
                <a:gsLst>
                  <a:gs pos="17250">
                    <a:srgbClr val="D8BEE4">
                      <a:alpha val="100000"/>
                    </a:srgbClr>
                  </a:gs>
                  <a:gs pos="26090">
                    <a:srgbClr val="42C7F1">
                      <a:alpha val="100000"/>
                    </a:srgbClr>
                  </a:gs>
                  <a:gs pos="77060">
                    <a:srgbClr val="FF6600">
                      <a:alpha val="100000"/>
                    </a:srgbClr>
                  </a:gs>
                  <a:gs pos="92000">
                    <a:srgbClr val="FF0000">
                      <a:alpha val="100000"/>
                    </a:srgbClr>
                  </a:gs>
                  <a:gs pos="59410">
                    <a:srgbClr val="FFFF00">
                      <a:alpha val="100000"/>
                    </a:srgbClr>
                  </a:gs>
                  <a:gs pos="44880">
                    <a:srgbClr val="BAFF1A">
                      <a:alpha val="100000"/>
                    </a:srgbClr>
                  </a:gs>
                </a:gsLst>
                <a:lin ang="5400000" scaled="1"/>
                <a:tileRect/>
              </a:gradFill>
              <a:effectLst>
                <a:glow rad="101600">
                  <a:schemeClr val="lt1">
                    <a:alpha val="60000"/>
                  </a:schemeClr>
                </a:glo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2645" y="5543341"/>
            <a:ext cx="11346708" cy="445979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ko-KR" altLang="en-US" sz="2400">
                <a:solidFill>
                  <a:schemeClr val="tx1"/>
                </a:solidFill>
              </a:rPr>
              <a:t>또</a:t>
            </a:r>
            <a:r>
              <a:rPr lang="en-US" altLang="ko-KR" sz="2400">
                <a:solidFill>
                  <a:schemeClr val="tx1"/>
                </a:solidFill>
              </a:rPr>
              <a:t>,</a:t>
            </a:r>
            <a:r>
              <a:rPr lang="ko-KR" altLang="en-US" sz="2400">
                <a:solidFill>
                  <a:schemeClr val="tx1"/>
                </a:solidFill>
              </a:rPr>
              <a:t> 질문 하거나 받을 때도</a:t>
            </a:r>
            <a:r>
              <a:rPr lang="en-US" altLang="ko-KR" sz="2400">
                <a:solidFill>
                  <a:schemeClr val="tx1"/>
                </a:solidFill>
              </a:rPr>
              <a:t>,</a:t>
            </a:r>
            <a:r>
              <a:rPr lang="ko-KR" altLang="en-US" sz="2400">
                <a:solidFill>
                  <a:schemeClr val="tx1"/>
                </a:solidFill>
              </a:rPr>
              <a:t> 서로 이해하기 쉽게 전달하는게 중요한데요</a:t>
            </a:r>
            <a:r>
              <a:rPr lang="en-US" altLang="ko-KR" sz="24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436" y="773733"/>
            <a:ext cx="3272654" cy="38725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/>
              <a:t>질문을 할때는 답변자가 이해하도록</a:t>
            </a:r>
          </a:p>
          <a:p>
            <a:pPr>
              <a:defRPr/>
            </a:pPr>
            <a:r>
              <a:rPr lang="ko-KR" altLang="en-US" sz="1400"/>
              <a:t>될 수 있는한</a:t>
            </a:r>
            <a:r>
              <a:rPr lang="en-US" altLang="ko-KR" sz="1400"/>
              <a:t>,</a:t>
            </a:r>
            <a:r>
              <a:rPr lang="ko-KR" altLang="en-US" sz="1400"/>
              <a:t> 많은 정보를 줍시다</a:t>
            </a:r>
            <a:r>
              <a:rPr lang="en-US" altLang="ko-KR" sz="1400"/>
              <a:t>.</a:t>
            </a:r>
          </a:p>
          <a:p>
            <a:pPr>
              <a:defRPr/>
            </a:pPr>
            <a:endParaRPr lang="en-US" altLang="ko-KR" sz="1400"/>
          </a:p>
          <a:p>
            <a:pPr>
              <a:defRPr/>
            </a:pPr>
            <a:r>
              <a:rPr lang="en-US" altLang="ko-KR" sz="1400"/>
              <a:t>1.</a:t>
            </a:r>
            <a:r>
              <a:rPr lang="ko-KR" altLang="en-US" sz="1400"/>
              <a:t> 문제번호</a:t>
            </a:r>
          </a:p>
          <a:p>
            <a:pPr>
              <a:defRPr/>
            </a:pPr>
            <a:endParaRPr lang="ko-KR" altLang="en-US" sz="1400"/>
          </a:p>
          <a:p>
            <a:pPr>
              <a:defRPr/>
            </a:pPr>
            <a:r>
              <a:rPr lang="en-US" altLang="ko-KR" sz="1400"/>
              <a:t>2.</a:t>
            </a:r>
            <a:r>
              <a:rPr lang="ko-KR" altLang="en-US" sz="1400"/>
              <a:t> 복사해볼 스크립트</a:t>
            </a:r>
          </a:p>
          <a:p>
            <a:pPr>
              <a:defRPr/>
            </a:pPr>
            <a:endParaRPr lang="ko-KR" altLang="en-US" sz="1400"/>
          </a:p>
          <a:p>
            <a:pPr>
              <a:defRPr/>
            </a:pPr>
            <a:r>
              <a:rPr lang="en-US" altLang="ko-KR" sz="1400"/>
              <a:t>3.</a:t>
            </a:r>
            <a:r>
              <a:rPr lang="ko-KR" altLang="en-US" sz="1400"/>
              <a:t> 이클립스 스크립트 사진</a:t>
            </a:r>
            <a:r>
              <a:rPr lang="en-US" altLang="ko-KR" sz="1200"/>
              <a:t>(</a:t>
            </a:r>
            <a:r>
              <a:rPr lang="ko-KR" altLang="en-US" sz="1200"/>
              <a:t>오류밑줄</a:t>
            </a:r>
            <a:r>
              <a:rPr lang="en-US" altLang="ko-KR" sz="1200"/>
              <a:t>)</a:t>
            </a:r>
          </a:p>
          <a:p>
            <a:pPr>
              <a:defRPr/>
            </a:pPr>
            <a:endParaRPr lang="en-US" altLang="ko-KR" sz="1200"/>
          </a:p>
          <a:p>
            <a:pPr>
              <a:defRPr/>
            </a:pPr>
            <a:r>
              <a:rPr lang="en-US" altLang="ko-KR" sz="1400"/>
              <a:t>4.</a:t>
            </a:r>
            <a:r>
              <a:rPr lang="ko-KR" altLang="en-US" sz="1400"/>
              <a:t> 콘솔창</a:t>
            </a:r>
            <a:r>
              <a:rPr lang="en-US" altLang="ko-KR" sz="1200"/>
              <a:t>(</a:t>
            </a:r>
            <a:r>
              <a:rPr lang="ko-KR" altLang="en-US" sz="1200"/>
              <a:t>오류명</a:t>
            </a:r>
            <a:r>
              <a:rPr lang="en-US" altLang="ko-KR" sz="1200"/>
              <a:t>)</a:t>
            </a:r>
          </a:p>
          <a:p>
            <a:pPr>
              <a:defRPr/>
            </a:pPr>
            <a:endParaRPr lang="en-US" altLang="ko-KR" sz="1200"/>
          </a:p>
          <a:p>
            <a:pPr>
              <a:defRPr/>
            </a:pPr>
            <a:r>
              <a:rPr lang="en-US" altLang="ko-KR" sz="1400"/>
              <a:t>5.</a:t>
            </a:r>
            <a:r>
              <a:rPr lang="ko-KR" altLang="en-US" sz="1400"/>
              <a:t> 어디 부분에서 막히는지</a:t>
            </a:r>
          </a:p>
          <a:p>
            <a:pPr>
              <a:defRPr/>
            </a:pPr>
            <a:endParaRPr lang="ko-KR" altLang="en-US" sz="1400"/>
          </a:p>
          <a:p>
            <a:pPr>
              <a:defRPr/>
            </a:pPr>
            <a:r>
              <a:rPr lang="en-US" altLang="ko-KR" sz="1400"/>
              <a:t>6.</a:t>
            </a:r>
            <a:r>
              <a:rPr lang="ko-KR" altLang="en-US" sz="1400"/>
              <a:t> 머머 시도해 봤는지</a:t>
            </a:r>
          </a:p>
          <a:p>
            <a:pPr>
              <a:defRPr/>
            </a:pPr>
            <a:endParaRPr lang="ko-KR" altLang="en-US" sz="1400"/>
          </a:p>
          <a:p>
            <a:pPr>
              <a:defRPr/>
            </a:pPr>
            <a:r>
              <a:rPr lang="ko-KR" altLang="en-US" sz="1400"/>
              <a:t>등등</a:t>
            </a:r>
          </a:p>
          <a:p>
            <a:pPr>
              <a:defRPr/>
            </a:pPr>
            <a:endParaRPr lang="ko-KR" altLang="en-US" sz="1400"/>
          </a:p>
          <a:p>
            <a:pPr>
              <a:defRPr/>
            </a:pPr>
            <a:r>
              <a:rPr lang="ko-KR" altLang="en-US" sz="1400"/>
              <a:t>답변자가 찾아보기 쉽게 알려줍시다</a:t>
            </a:r>
            <a:r>
              <a:rPr lang="en-US" altLang="ko-KR" sz="140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60102" y="731481"/>
            <a:ext cx="3231899" cy="43529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/>
              <a:t>사진을 보낼때는 폰카가 아니라</a:t>
            </a:r>
          </a:p>
          <a:p>
            <a:pPr>
              <a:defRPr/>
            </a:pPr>
            <a:endParaRPr lang="ko-KR" altLang="en-US" sz="1400"/>
          </a:p>
          <a:p>
            <a:pPr>
              <a:defRPr/>
            </a:pPr>
            <a:r>
              <a:rPr lang="ko-KR" altLang="en-US" sz="1400"/>
              <a:t>윈도우 스캔을</a:t>
            </a:r>
            <a:r>
              <a:rPr lang="en-US" altLang="ko-KR" sz="1400"/>
              <a:t> </a:t>
            </a:r>
            <a:r>
              <a:rPr lang="ko-KR" altLang="en-US" sz="1400"/>
              <a:t>하셔서</a:t>
            </a:r>
          </a:p>
          <a:p>
            <a:pPr>
              <a:defRPr/>
            </a:pPr>
            <a:r>
              <a:rPr lang="en-US" altLang="ko-KR" sz="1400"/>
              <a:t>(</a:t>
            </a:r>
            <a:r>
              <a:rPr lang="ko-KR" altLang="en-US" sz="1400"/>
              <a:t>윈도우 </a:t>
            </a:r>
            <a:r>
              <a:rPr lang="en-US" altLang="ko-KR" sz="1400"/>
              <a:t>Shift S)</a:t>
            </a:r>
          </a:p>
          <a:p>
            <a:pPr>
              <a:defRPr/>
            </a:pPr>
            <a:endParaRPr lang="en-US" altLang="ko-KR" sz="1400"/>
          </a:p>
          <a:p>
            <a:pPr>
              <a:defRPr/>
            </a:pPr>
            <a:r>
              <a:rPr lang="ko-KR" altLang="en-US" sz="1400"/>
              <a:t>알아보기 쉽게 </a:t>
            </a:r>
          </a:p>
          <a:p>
            <a:pPr>
              <a:defRPr/>
            </a:pPr>
            <a:r>
              <a:rPr lang="ko-KR" altLang="en-US" sz="1400"/>
              <a:t>스트립트창 전부를 보냅시다</a:t>
            </a:r>
            <a:r>
              <a:rPr lang="en-US" altLang="ko-KR" sz="1400"/>
              <a:t>.</a:t>
            </a:r>
          </a:p>
          <a:p>
            <a:pPr>
              <a:defRPr/>
            </a:pPr>
            <a:endParaRPr lang="en-US" altLang="ko-KR" sz="1400"/>
          </a:p>
          <a:p>
            <a:pPr>
              <a:defRPr/>
            </a:pPr>
            <a:r>
              <a:rPr lang="ko-KR" altLang="en-US" sz="1400"/>
              <a:t>보내기 전에 자동정렬과</a:t>
            </a:r>
          </a:p>
          <a:p>
            <a:pPr>
              <a:defRPr/>
            </a:pPr>
            <a:r>
              <a:rPr lang="en-US" altLang="ko-KR" sz="1400"/>
              <a:t>(Ctrl Shift F)</a:t>
            </a:r>
          </a:p>
          <a:p>
            <a:pPr>
              <a:defRPr/>
            </a:pPr>
            <a:endParaRPr lang="en-US" altLang="ko-KR" sz="1400"/>
          </a:p>
          <a:p>
            <a:pPr>
              <a:defRPr/>
            </a:pPr>
            <a:r>
              <a:rPr lang="ko-KR" altLang="en-US" sz="1400"/>
              <a:t>긴코드가 있어서 코드가 짤릴시엔</a:t>
            </a:r>
          </a:p>
          <a:p>
            <a:pPr>
              <a:defRPr/>
            </a:pPr>
            <a:r>
              <a:rPr lang="ko-KR" altLang="en-US" sz="1400"/>
              <a:t>자동줄바꿈 혹은 </a:t>
            </a:r>
            <a:r>
              <a:rPr lang="en-US" altLang="ko-KR" sz="1400"/>
              <a:t>Enter</a:t>
            </a:r>
            <a:r>
              <a:rPr lang="ko-KR" altLang="en-US" sz="1400"/>
              <a:t>로 정돈</a:t>
            </a:r>
          </a:p>
          <a:p>
            <a:pPr>
              <a:defRPr/>
            </a:pPr>
            <a:r>
              <a:rPr lang="en-US" altLang="ko-KR" sz="1400"/>
              <a:t>(Alt Shift Y)</a:t>
            </a:r>
          </a:p>
          <a:p>
            <a:pPr>
              <a:defRPr/>
            </a:pPr>
            <a:endParaRPr lang="en-US" altLang="ko-KR" sz="1400"/>
          </a:p>
          <a:p>
            <a:pPr>
              <a:defRPr/>
            </a:pPr>
            <a:r>
              <a:rPr lang="ko-KR" altLang="en-US" sz="1400"/>
              <a:t>글자크기 조절을 해서 찍읍시다</a:t>
            </a:r>
            <a:r>
              <a:rPr lang="en-US" altLang="ko-KR" sz="1400"/>
              <a:t>.</a:t>
            </a:r>
          </a:p>
          <a:p>
            <a:pPr>
              <a:defRPr/>
            </a:pPr>
            <a:r>
              <a:rPr lang="en-US" altLang="ko-KR" sz="1400"/>
              <a:t>(Ctrl +- </a:t>
            </a:r>
            <a:r>
              <a:rPr lang="ko-KR" altLang="en-US" sz="1400"/>
              <a:t>또는 </a:t>
            </a:r>
            <a:r>
              <a:rPr lang="en-US" altLang="ko-KR" sz="1400"/>
              <a:t>Ctrl Shift +-)</a:t>
            </a:r>
          </a:p>
          <a:p>
            <a:pPr>
              <a:defRPr/>
            </a:pPr>
            <a:endParaRPr lang="en-US" altLang="ko-KR" sz="1400"/>
          </a:p>
          <a:p>
            <a:pPr>
              <a:defRPr/>
            </a:pPr>
            <a:r>
              <a:rPr lang="ko-KR" altLang="en-US" sz="1400"/>
              <a:t>클라스나</a:t>
            </a:r>
            <a:r>
              <a:rPr lang="en-US" altLang="ko-KR" sz="1400"/>
              <a:t>,</a:t>
            </a:r>
            <a:r>
              <a:rPr lang="ko-KR" altLang="en-US" sz="1400"/>
              <a:t> 주요기능이 있는부분에서</a:t>
            </a:r>
          </a:p>
          <a:p>
            <a:pPr>
              <a:defRPr/>
            </a:pPr>
            <a:r>
              <a:rPr lang="ko-KR" altLang="en-US" sz="1400"/>
              <a:t>잘라서 읽기편하게 보내는게 좋아요</a:t>
            </a:r>
            <a:r>
              <a:rPr lang="en-US" altLang="ko-KR" sz="1400"/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814435" y="6343967"/>
            <a:ext cx="3377566" cy="5140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1400">
                <a:solidFill>
                  <a:srgbClr val="808080"/>
                </a:solidFill>
              </a:rPr>
              <a:t>위 사례는 가상의 사례입니다</a:t>
            </a:r>
            <a:r>
              <a:rPr lang="en-US" altLang="ko-KR" sz="1400">
                <a:solidFill>
                  <a:srgbClr val="808080"/>
                </a:solidFill>
              </a:rPr>
              <a:t>.</a:t>
            </a:r>
          </a:p>
          <a:p>
            <a:pPr algn="r">
              <a:defRPr/>
            </a:pPr>
            <a:r>
              <a:rPr lang="ko-KR" altLang="en-US" sz="1400">
                <a:solidFill>
                  <a:srgbClr val="808080"/>
                </a:solidFill>
              </a:rPr>
              <a:t>절대 저희 조원이 이러지는 않습니다</a:t>
            </a:r>
            <a:r>
              <a:rPr lang="en-US" altLang="ko-KR" sz="1400">
                <a:solidFill>
                  <a:srgbClr val="808080"/>
                </a:solidFill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1">
      <a:dk1>
        <a:srgbClr val="FFFFFF"/>
      </a:dk1>
      <a:lt1>
        <a:srgbClr val="3F3F3F"/>
      </a:lt1>
      <a:dk2>
        <a:srgbClr val="D8D8D8"/>
      </a:dk2>
      <a:lt2>
        <a:srgbClr val="323F4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Consolas"/>
        <a:ea typeface="맑은 고딕"/>
        <a:cs typeface=""/>
      </a:majorFont>
      <a:minorFont>
        <a:latin typeface="Consolas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1082</Words>
  <Application>Microsoft Office PowerPoint</Application>
  <PresentationFormat>와이드스크린</PresentationFormat>
  <Paragraphs>270</Paragraphs>
  <Slides>24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궁서</vt:lpstr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개발팁</dc:title>
  <dc:creator>user</dc:creator>
  <cp:lastModifiedBy>user</cp:lastModifiedBy>
  <cp:revision>381</cp:revision>
  <dcterms:created xsi:type="dcterms:W3CDTF">2022-04-28T03:46:02Z</dcterms:created>
  <dcterms:modified xsi:type="dcterms:W3CDTF">2022-05-10T08:36:58Z</dcterms:modified>
  <cp:version/>
</cp:coreProperties>
</file>